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60"/>
  </p:notesMasterIdLst>
  <p:sldIdLst>
    <p:sldId id="256" r:id="rId2"/>
    <p:sldId id="328" r:id="rId3"/>
    <p:sldId id="258" r:id="rId4"/>
    <p:sldId id="284" r:id="rId5"/>
    <p:sldId id="311" r:id="rId6"/>
    <p:sldId id="285" r:id="rId7"/>
    <p:sldId id="316" r:id="rId8"/>
    <p:sldId id="338" r:id="rId9"/>
    <p:sldId id="320" r:id="rId10"/>
    <p:sldId id="370" r:id="rId11"/>
    <p:sldId id="317" r:id="rId12"/>
    <p:sldId id="319" r:id="rId13"/>
    <p:sldId id="375" r:id="rId14"/>
    <p:sldId id="329" r:id="rId15"/>
    <p:sldId id="321" r:id="rId16"/>
    <p:sldId id="322" r:id="rId17"/>
    <p:sldId id="323" r:id="rId18"/>
    <p:sldId id="324" r:id="rId19"/>
    <p:sldId id="325" r:id="rId20"/>
    <p:sldId id="326" r:id="rId21"/>
    <p:sldId id="352" r:id="rId22"/>
    <p:sldId id="376" r:id="rId23"/>
    <p:sldId id="368" r:id="rId24"/>
    <p:sldId id="369" r:id="rId25"/>
    <p:sldId id="302" r:id="rId26"/>
    <p:sldId id="353" r:id="rId27"/>
    <p:sldId id="350" r:id="rId28"/>
    <p:sldId id="377" r:id="rId29"/>
    <p:sldId id="379" r:id="rId30"/>
    <p:sldId id="308" r:id="rId31"/>
    <p:sldId id="354" r:id="rId32"/>
    <p:sldId id="356" r:id="rId33"/>
    <p:sldId id="357" r:id="rId34"/>
    <p:sldId id="362" r:id="rId35"/>
    <p:sldId id="372" r:id="rId36"/>
    <p:sldId id="363" r:id="rId37"/>
    <p:sldId id="364" r:id="rId38"/>
    <p:sldId id="365" r:id="rId39"/>
    <p:sldId id="366" r:id="rId40"/>
    <p:sldId id="341" r:id="rId41"/>
    <p:sldId id="343" r:id="rId42"/>
    <p:sldId id="371" r:id="rId43"/>
    <p:sldId id="348" r:id="rId44"/>
    <p:sldId id="335" r:id="rId45"/>
    <p:sldId id="344" r:id="rId46"/>
    <p:sldId id="345" r:id="rId47"/>
    <p:sldId id="346" r:id="rId48"/>
    <p:sldId id="383" r:id="rId49"/>
    <p:sldId id="378" r:id="rId50"/>
    <p:sldId id="374" r:id="rId51"/>
    <p:sldId id="347" r:id="rId52"/>
    <p:sldId id="380" r:id="rId53"/>
    <p:sldId id="381" r:id="rId54"/>
    <p:sldId id="382" r:id="rId55"/>
    <p:sldId id="336" r:id="rId56"/>
    <p:sldId id="337" r:id="rId57"/>
    <p:sldId id="339" r:id="rId58"/>
    <p:sldId id="265"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DE56C5-D3E2-C5CD-0504-99667097B8B1}" name="Enrica Zani" initials="EZ" userId="Enrica Z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95D"/>
    <a:srgbClr val="156664"/>
    <a:srgbClr val="177B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5" autoAdjust="0"/>
    <p:restoredTop sz="86834" autoAdjust="0"/>
  </p:normalViewPr>
  <p:slideViewPr>
    <p:cSldViewPr snapToGrid="0">
      <p:cViewPr varScale="1">
        <p:scale>
          <a:sx n="74" d="100"/>
          <a:sy n="74" d="100"/>
        </p:scale>
        <p:origin x="12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13/07/2022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‹N›</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007/978-3-319-08596-8_8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it.wikipedia.org/wiki/Iguana" TargetMode="External"/><Relationship Id="rId3" Type="http://schemas.openxmlformats.org/officeDocument/2006/relationships/hyperlink" Target="https://it.wikipedia.org/wiki/Cane_nudo_messicano" TargetMode="External"/><Relationship Id="rId7" Type="http://schemas.openxmlformats.org/officeDocument/2006/relationships/hyperlink" Target="https://it.wikipedia.org/wiki/Aquila"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it.wikipedia.org/wiki/Ovis_aries" TargetMode="External"/><Relationship Id="rId5" Type="http://schemas.openxmlformats.org/officeDocument/2006/relationships/hyperlink" Target="https://it.wikipedia.org/wiki/Panthera_onca" TargetMode="External"/><Relationship Id="rId4" Type="http://schemas.openxmlformats.org/officeDocument/2006/relationships/hyperlink" Target="https://it.wikipedia.org/wiki/Alebrije" TargetMode="External"/><Relationship Id="rId9" Type="http://schemas.openxmlformats.org/officeDocument/2006/relationships/hyperlink" Target="https://it.wikipedia.org/wiki/Felis_silvestris_catu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12</a:t>
            </a:fld>
            <a:endParaRPr lang="en-GB"/>
          </a:p>
        </p:txBody>
      </p:sp>
    </p:spTree>
    <p:extLst>
      <p:ext uri="{BB962C8B-B14F-4D97-AF65-F5344CB8AC3E}">
        <p14:creationId xmlns:p14="http://schemas.microsoft.com/office/powerpoint/2010/main" val="288670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14</a:t>
            </a:fld>
            <a:endParaRPr lang="en-GB"/>
          </a:p>
        </p:txBody>
      </p:sp>
    </p:spTree>
    <p:extLst>
      <p:ext uri="{BB962C8B-B14F-4D97-AF65-F5344CB8AC3E}">
        <p14:creationId xmlns:p14="http://schemas.microsoft.com/office/powerpoint/2010/main" val="313783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3"/>
              </a:rPr>
              <a:t>https://doi.org/10.1007/978-3-319-08596-8_80</a:t>
            </a:r>
            <a:r>
              <a:rPr lang="en-GB" dirty="0"/>
              <a:t>.</a:t>
            </a:r>
          </a:p>
        </p:txBody>
      </p:sp>
      <p:sp>
        <p:nvSpPr>
          <p:cNvPr id="4" name="Segnaposto numero diapositiva 3"/>
          <p:cNvSpPr>
            <a:spLocks noGrp="1"/>
          </p:cNvSpPr>
          <p:nvPr>
            <p:ph type="sldNum" sz="quarter" idx="5"/>
          </p:nvPr>
        </p:nvSpPr>
        <p:spPr/>
        <p:txBody>
          <a:bodyPr/>
          <a:lstStyle/>
          <a:p>
            <a:fld id="{318167C8-20EA-496B-9365-C948C84F6156}" type="slidenum">
              <a:rPr lang="en-GB" smtClean="0"/>
              <a:t>16</a:t>
            </a:fld>
            <a:endParaRPr lang="en-GB"/>
          </a:p>
        </p:txBody>
      </p:sp>
    </p:spTree>
    <p:extLst>
      <p:ext uri="{BB962C8B-B14F-4D97-AF65-F5344CB8AC3E}">
        <p14:creationId xmlns:p14="http://schemas.microsoft.com/office/powerpoint/2010/main" val="243177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74696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5215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1452863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126806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According to the ICOM Statutes, adopted by the 22nd General Assembly in Vienna, Austria, on 24 August 2007, the current definition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 </a:t>
            </a:r>
            <a:r>
              <a:rPr lang="en-GB" sz="1200" b="1" dirty="0" err="1">
                <a:solidFill>
                  <a:srgbClr val="FFFFFF"/>
                </a:solidFill>
              </a:rPr>
              <a:t>icom</a:t>
            </a:r>
            <a:r>
              <a:rPr lang="en-GB" sz="1200" b="1" dirty="0">
                <a:solidFill>
                  <a:srgbClr val="FFFFFF"/>
                </a:solidFill>
              </a:rPr>
              <a:t> code</a:t>
            </a:r>
          </a:p>
        </p:txBody>
      </p:sp>
      <p:sp>
        <p:nvSpPr>
          <p:cNvPr id="4" name="Segnaposto numero diapositiva 3"/>
          <p:cNvSpPr>
            <a:spLocks noGrp="1"/>
          </p:cNvSpPr>
          <p:nvPr>
            <p:ph type="sldNum" sz="quarter" idx="5"/>
          </p:nvPr>
        </p:nvSpPr>
        <p:spPr/>
        <p:txBody>
          <a:bodyPr/>
          <a:lstStyle/>
          <a:p>
            <a:fld id="{75390C69-E5BE-4C7E-BA05-5D39211DB9EC}" type="slidenum">
              <a:rPr lang="en-GB" smtClean="0"/>
              <a:t>27</a:t>
            </a:fld>
            <a:endParaRPr lang="en-GB"/>
          </a:p>
        </p:txBody>
      </p:sp>
    </p:spTree>
    <p:extLst>
      <p:ext uri="{BB962C8B-B14F-4D97-AF65-F5344CB8AC3E}">
        <p14:creationId xmlns:p14="http://schemas.microsoft.com/office/powerpoint/2010/main" val="397785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 the learning museum: a web site offering different points of access for virtual visitors, according to their age, background and knowledge. The information is presented in a context oriented way instead of being object oriented. Moreover, the site is didactically enhanced and linked to additional information that motivates the virtual visitor to learn more about a subject they are interested in and to revisit the site. The goal of the learning museum is to make the virtual visitor come back and establish a personal relationship with the online collection. Ideally, the virtual visitor will come to the museum to see the real objects;</a:t>
            </a:r>
          </a:p>
          <a:p>
            <a:r>
              <a:rPr lang="en-GB" dirty="0"/>
              <a:t>• the virtual museum: the next step on from the learning museum is to provide not only information about the institution’s collection but to link to digital collections of others. In this way, digital collections are created which have no counterparts in the real world. This is the implementation of André Malraux’s vision of the ‘museum without walls’.</a:t>
            </a:r>
          </a:p>
          <a:p>
            <a:r>
              <a:rPr lang="en-GB" sz="1800" b="0" i="0" u="none" strike="noStrike" baseline="0" dirty="0">
                <a:latin typeface="NimbusRomNo9L-Regu"/>
              </a:rPr>
              <a:t>(</a:t>
            </a:r>
            <a:r>
              <a:rPr lang="en-GB" sz="1800" b="0" i="0" u="none" strike="noStrike" baseline="0" dirty="0" err="1">
                <a:latin typeface="NimbusRomNo9L-Regu"/>
              </a:rPr>
              <a:t>Schweibenz</a:t>
            </a:r>
            <a:r>
              <a:rPr lang="en-GB" sz="1800" b="0" i="0" u="none" strike="noStrike" baseline="0" dirty="0">
                <a:latin typeface="NimbusRomNo9L-Regu"/>
              </a:rPr>
              <a:t>, 2004: 1)</a:t>
            </a:r>
            <a:endParaRPr lang="it-IT" sz="1100" dirty="0">
              <a:solidFill>
                <a:schemeClr val="tx1">
                  <a:lumMod val="75000"/>
                  <a:lumOff val="25000"/>
                </a:schemeClr>
              </a:solidFill>
            </a:endParaRPr>
          </a:p>
        </p:txBody>
      </p:sp>
      <p:sp>
        <p:nvSpPr>
          <p:cNvPr id="4" name="Segnaposto numero diapositiva 3"/>
          <p:cNvSpPr>
            <a:spLocks noGrp="1"/>
          </p:cNvSpPr>
          <p:nvPr>
            <p:ph type="sldNum" sz="quarter" idx="5"/>
          </p:nvPr>
        </p:nvSpPr>
        <p:spPr/>
        <p:txBody>
          <a:bodyPr/>
          <a:lstStyle/>
          <a:p>
            <a:fld id="{75390C69-E5BE-4C7E-BA05-5D39211DB9EC}" type="slidenum">
              <a:rPr lang="en-GB" smtClean="0"/>
              <a:t>28</a:t>
            </a:fld>
            <a:endParaRPr lang="en-GB"/>
          </a:p>
        </p:txBody>
      </p:sp>
    </p:spTree>
    <p:extLst>
      <p:ext uri="{BB962C8B-B14F-4D97-AF65-F5344CB8AC3E}">
        <p14:creationId xmlns:p14="http://schemas.microsoft.com/office/powerpoint/2010/main" val="1323806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29</a:t>
            </a:fld>
            <a:endParaRPr lang="en-GB"/>
          </a:p>
        </p:txBody>
      </p:sp>
    </p:spTree>
    <p:extLst>
      <p:ext uri="{BB962C8B-B14F-4D97-AF65-F5344CB8AC3E}">
        <p14:creationId xmlns:p14="http://schemas.microsoft.com/office/powerpoint/2010/main" val="198835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30</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9AA0A6"/>
                </a:solidFill>
                <a:effectLst/>
                <a:latin typeface="arial" panose="020B0604020202020204" pitchFamily="34" charset="0"/>
              </a:rPr>
              <a:t>B</a:t>
            </a:r>
            <a:r>
              <a:rPr lang="en-GB" b="0" i="0" dirty="0" err="1">
                <a:solidFill>
                  <a:srgbClr val="9AA0A6"/>
                </a:solidFill>
                <a:effectLst/>
                <a:latin typeface="arial" panose="020B0604020202020204" pitchFamily="34" charset="0"/>
              </a:rPr>
              <a:t>usy</a:t>
            </a:r>
            <a:r>
              <a:rPr lang="en-GB" b="0" i="0" dirty="0">
                <a:solidFill>
                  <a:srgbClr val="9AA0A6"/>
                </a:solidFill>
                <a:effectLst/>
                <a:latin typeface="arial" panose="020B0604020202020204" pitchFamily="34" charset="0"/>
              </a:rPr>
              <a:t>-selective-greedy</a:t>
            </a:r>
          </a:p>
          <a:p>
            <a:pPr algn="l"/>
            <a:r>
              <a:rPr lang="en-GB" b="0" i="0" dirty="0">
                <a:solidFill>
                  <a:srgbClr val="9AA0A6"/>
                </a:solidFill>
                <a:effectLst/>
                <a:latin typeface="arial" panose="020B0604020202020204" pitchFamily="34" charset="0"/>
              </a:rPr>
              <a:t>Transient-sampler-methodical (</a:t>
            </a:r>
            <a:r>
              <a:rPr lang="en-GB" b="0" i="0" dirty="0" err="1">
                <a:solidFill>
                  <a:srgbClr val="9AA0A6"/>
                </a:solidFill>
                <a:effectLst/>
                <a:latin typeface="arial" panose="020B0604020202020204" pitchFamily="34" charset="0"/>
              </a:rPr>
              <a:t>Serrel</a:t>
            </a:r>
            <a:r>
              <a:rPr lang="en-GB" b="0" i="0" dirty="0">
                <a:solidFill>
                  <a:srgbClr val="9AA0A6"/>
                </a:solidFill>
                <a:effectLst/>
                <a:latin typeface="arial" panose="020B0604020202020204" pitchFamily="34" charset="0"/>
              </a:rPr>
              <a:t>)</a:t>
            </a:r>
          </a:p>
          <a:p>
            <a:pPr algn="l"/>
            <a:r>
              <a:rPr lang="en-GB" b="0" i="0" dirty="0">
                <a:solidFill>
                  <a:srgbClr val="9AA0A6"/>
                </a:solidFill>
                <a:effectLst/>
                <a:latin typeface="arial" panose="020B0604020202020204" pitchFamily="34" charset="0"/>
              </a:rPr>
              <a:t>Rush</a:t>
            </a:r>
            <a:r>
              <a:rPr lang="en-GB" b="0" i="0" dirty="0">
                <a:solidFill>
                  <a:srgbClr val="BDC1C6"/>
                </a:solidFill>
                <a:effectLst/>
                <a:latin typeface="arial" panose="020B0604020202020204" pitchFamily="34" charset="0"/>
              </a:rPr>
              <a:t>-stroll-study (Dean) Casual-Cursory-Learner</a:t>
            </a:r>
            <a:endParaRPr lang="en-GB" b="0" i="0" dirty="0">
              <a:solidFill>
                <a:srgbClr val="9AA0A6"/>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75390C69-E5BE-4C7E-BA05-5D39211DB9EC}" type="slidenum">
              <a:rPr lang="en-GB" smtClean="0"/>
              <a:t>31</a:t>
            </a:fld>
            <a:endParaRPr lang="en-GB"/>
          </a:p>
        </p:txBody>
      </p:sp>
    </p:spTree>
    <p:extLst>
      <p:ext uri="{BB962C8B-B14F-4D97-AF65-F5344CB8AC3E}">
        <p14:creationId xmlns:p14="http://schemas.microsoft.com/office/powerpoint/2010/main" val="2784988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32</a:t>
            </a:fld>
            <a:endParaRPr lang="en-GB"/>
          </a:p>
        </p:txBody>
      </p:sp>
    </p:spTree>
    <p:extLst>
      <p:ext uri="{BB962C8B-B14F-4D97-AF65-F5344CB8AC3E}">
        <p14:creationId xmlns:p14="http://schemas.microsoft.com/office/powerpoint/2010/main" val="3358442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33</a:t>
            </a:fld>
            <a:endParaRPr lang="en-GB"/>
          </a:p>
        </p:txBody>
      </p:sp>
    </p:spTree>
    <p:extLst>
      <p:ext uri="{BB962C8B-B14F-4D97-AF65-F5344CB8AC3E}">
        <p14:creationId xmlns:p14="http://schemas.microsoft.com/office/powerpoint/2010/main" val="1763197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34</a:t>
            </a:fld>
            <a:endParaRPr lang="en-GB"/>
          </a:p>
        </p:txBody>
      </p:sp>
    </p:spTree>
    <p:extLst>
      <p:ext uri="{BB962C8B-B14F-4D97-AF65-F5344CB8AC3E}">
        <p14:creationId xmlns:p14="http://schemas.microsoft.com/office/powerpoint/2010/main" val="1672995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36</a:t>
            </a:fld>
            <a:endParaRPr lang="en-GB"/>
          </a:p>
        </p:txBody>
      </p:sp>
    </p:spTree>
    <p:extLst>
      <p:ext uri="{BB962C8B-B14F-4D97-AF65-F5344CB8AC3E}">
        <p14:creationId xmlns:p14="http://schemas.microsoft.com/office/powerpoint/2010/main" val="1942399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37</a:t>
            </a:fld>
            <a:endParaRPr lang="en-GB"/>
          </a:p>
        </p:txBody>
      </p:sp>
    </p:spTree>
    <p:extLst>
      <p:ext uri="{BB962C8B-B14F-4D97-AF65-F5344CB8AC3E}">
        <p14:creationId xmlns:p14="http://schemas.microsoft.com/office/powerpoint/2010/main" val="236309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38</a:t>
            </a:fld>
            <a:endParaRPr lang="en-GB"/>
          </a:p>
        </p:txBody>
      </p:sp>
    </p:spTree>
    <p:extLst>
      <p:ext uri="{BB962C8B-B14F-4D97-AF65-F5344CB8AC3E}">
        <p14:creationId xmlns:p14="http://schemas.microsoft.com/office/powerpoint/2010/main" val="2096472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39</a:t>
            </a:fld>
            <a:endParaRPr lang="en-GB"/>
          </a:p>
        </p:txBody>
      </p:sp>
    </p:spTree>
    <p:extLst>
      <p:ext uri="{BB962C8B-B14F-4D97-AF65-F5344CB8AC3E}">
        <p14:creationId xmlns:p14="http://schemas.microsoft.com/office/powerpoint/2010/main" val="2880416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40</a:t>
            </a:fld>
            <a:endParaRPr lang="en-GB"/>
          </a:p>
        </p:txBody>
      </p:sp>
    </p:spTree>
    <p:extLst>
      <p:ext uri="{BB962C8B-B14F-4D97-AF65-F5344CB8AC3E}">
        <p14:creationId xmlns:p14="http://schemas.microsoft.com/office/powerpoint/2010/main" val="3567214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0" i="0" dirty="0">
                <a:solidFill>
                  <a:srgbClr val="666666"/>
                </a:solidFill>
                <a:effectLst/>
                <a:latin typeface="Helvetica Nueue"/>
              </a:rPr>
              <a:t>V-MusT.net is a Network of Excellence, funded by the European FP7 Network of Excellence (Grant Agreement 270404), focused on Virtual Museums. It aims to provide the heritage sector with the tools and support to develop Virtual Museums that are educational, enjoyable, long-lasting and easy to maintain. V-MUST.NET, coordinated by CNR, is participated by 18 partners, coming from 13 different Countries and more than 100 Associated Members. The project is developed in 4 years (1st of February 2011 - 31st of January 2015).</a:t>
            </a:r>
          </a:p>
          <a:p>
            <a:r>
              <a:rPr lang="en-GB" b="0" i="0" dirty="0">
                <a:solidFill>
                  <a:srgbClr val="666666"/>
                </a:solidFill>
                <a:effectLst/>
                <a:latin typeface="Helvetica Nueue"/>
              </a:rPr>
              <a:t>http://www.v-must.net/virtual-museums/categories</a:t>
            </a:r>
          </a:p>
          <a:p>
            <a:endParaRPr lang="en-GB" b="0" i="0" dirty="0">
              <a:solidFill>
                <a:srgbClr val="666666"/>
              </a:solidFill>
              <a:effectLst/>
              <a:latin typeface="Helvetica Nu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effectLst/>
              </a:rPr>
              <a:t>Hornecker</a:t>
            </a:r>
            <a:r>
              <a:rPr lang="en-GB" dirty="0">
                <a:effectLst/>
              </a:rPr>
              <a:t>, Eva, and </a:t>
            </a:r>
            <a:r>
              <a:rPr lang="en-GB" dirty="0" err="1">
                <a:effectLst/>
              </a:rPr>
              <a:t>Luigina</a:t>
            </a:r>
            <a:r>
              <a:rPr lang="en-GB" dirty="0">
                <a:effectLst/>
              </a:rPr>
              <a:t> </a:t>
            </a:r>
            <a:r>
              <a:rPr lang="en-GB" dirty="0" err="1">
                <a:effectLst/>
              </a:rPr>
              <a:t>Ciolfi</a:t>
            </a:r>
            <a:r>
              <a:rPr lang="en-GB" dirty="0">
                <a:effectLst/>
              </a:rPr>
              <a:t>. </a:t>
            </a:r>
            <a:r>
              <a:rPr lang="en-GB" i="1" dirty="0">
                <a:effectLst/>
              </a:rPr>
              <a:t>Human-Computer Interactions in Museums</a:t>
            </a:r>
            <a:r>
              <a:rPr lang="en-GB" dirty="0">
                <a:effectLst/>
              </a:rPr>
              <a:t>. Springer Nature, 2022.</a:t>
            </a: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41</a:t>
            </a:fld>
            <a:endParaRPr lang="en-GB"/>
          </a:p>
        </p:txBody>
      </p:sp>
    </p:spTree>
    <p:extLst>
      <p:ext uri="{BB962C8B-B14F-4D97-AF65-F5344CB8AC3E}">
        <p14:creationId xmlns:p14="http://schemas.microsoft.com/office/powerpoint/2010/main" val="2734179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solidFill>
                  <a:srgbClr val="202122"/>
                </a:solidFill>
                <a:effectLst/>
                <a:latin typeface="Arial" panose="020B0604020202020204" pitchFamily="34" charset="0"/>
              </a:rPr>
              <a:t>Dante</a:t>
            </a:r>
            <a:r>
              <a:rPr lang="it-IT" b="0" i="0" dirty="0">
                <a:solidFill>
                  <a:srgbClr val="202122"/>
                </a:solidFill>
                <a:effectLst/>
                <a:latin typeface="Arial" panose="020B0604020202020204" pitchFamily="34" charset="0"/>
              </a:rPr>
              <a:t>: è un </a:t>
            </a:r>
            <a:r>
              <a:rPr lang="it-IT" b="0" i="0" u="none" strike="noStrike" dirty="0">
                <a:solidFill>
                  <a:srgbClr val="0645AD"/>
                </a:solidFill>
                <a:effectLst/>
                <a:latin typeface="Arial" panose="020B0604020202020204" pitchFamily="34" charset="0"/>
                <a:hlinkClick r:id="rId3" tooltip="Cane nudo messicano"/>
              </a:rPr>
              <a:t>cane nudo messicano</a:t>
            </a:r>
            <a:r>
              <a:rPr lang="it-IT" b="0" i="0" dirty="0">
                <a:solidFill>
                  <a:srgbClr val="202122"/>
                </a:solidFill>
                <a:effectLst/>
                <a:latin typeface="Arial" panose="020B0604020202020204" pitchFamily="34" charset="0"/>
              </a:rPr>
              <a:t>, amico di Miguel. Nella terra dei vivi sembra un semplice cane, mentre nel mondo dei morti si rivela un </a:t>
            </a:r>
            <a:r>
              <a:rPr lang="it-IT" b="0" i="1" u="none" strike="noStrike" dirty="0" err="1">
                <a:solidFill>
                  <a:srgbClr val="0645AD"/>
                </a:solidFill>
                <a:effectLst/>
                <a:latin typeface="Arial" panose="020B0604020202020204" pitchFamily="34" charset="0"/>
                <a:hlinkClick r:id="rId4" tooltip="Alebrije"/>
              </a:rPr>
              <a:t>alebrije</a:t>
            </a:r>
            <a:r>
              <a:rPr lang="it-IT" b="0" i="0" dirty="0">
                <a:solidFill>
                  <a:srgbClr val="202122"/>
                </a:solidFill>
                <a:effectLst/>
                <a:latin typeface="Arial" panose="020B0604020202020204" pitchFamily="34" charset="0"/>
              </a:rPr>
              <a:t>, cioè una guida spirituale, poiché ha guidato Miguel da Héctor e lo ha accompagnato per tutto il suo viaggio.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solidFill>
                  <a:srgbClr val="202122"/>
                </a:solidFill>
                <a:effectLst/>
                <a:latin typeface="Arial" panose="020B0604020202020204" pitchFamily="34" charset="0"/>
              </a:rPr>
              <a:t>Pepita</a:t>
            </a:r>
            <a:r>
              <a:rPr lang="it-IT" b="0" i="0" dirty="0">
                <a:solidFill>
                  <a:srgbClr val="202122"/>
                </a:solidFill>
                <a:effectLst/>
                <a:latin typeface="Arial" panose="020B0604020202020204" pitchFamily="34" charset="0"/>
              </a:rPr>
              <a:t>: è lo spirito guida di </a:t>
            </a:r>
            <a:r>
              <a:rPr lang="it-IT" b="0" i="0" dirty="0" err="1">
                <a:solidFill>
                  <a:srgbClr val="202122"/>
                </a:solidFill>
                <a:effectLst/>
                <a:latin typeface="Arial" panose="020B0604020202020204" pitchFamily="34" charset="0"/>
              </a:rPr>
              <a:t>Mamá</a:t>
            </a:r>
            <a:r>
              <a:rPr lang="it-IT" b="0" i="0" dirty="0">
                <a:solidFill>
                  <a:srgbClr val="202122"/>
                </a:solidFill>
                <a:effectLst/>
                <a:latin typeface="Arial" panose="020B0604020202020204" pitchFamily="34" charset="0"/>
              </a:rPr>
              <a:t> Imelda. Ha l'aspetto di un enorme </a:t>
            </a:r>
            <a:r>
              <a:rPr lang="it-IT" b="0" i="0" u="none" strike="noStrike" dirty="0">
                <a:solidFill>
                  <a:srgbClr val="0645AD"/>
                </a:solidFill>
                <a:effectLst/>
                <a:latin typeface="Arial" panose="020B0604020202020204" pitchFamily="34" charset="0"/>
                <a:hlinkClick r:id="rId5" tooltip="Panthera onca"/>
              </a:rPr>
              <a:t>giaguaro</a:t>
            </a:r>
            <a:r>
              <a:rPr lang="it-IT" b="0" i="0" dirty="0">
                <a:solidFill>
                  <a:srgbClr val="202122"/>
                </a:solidFill>
                <a:effectLst/>
                <a:latin typeface="Arial" panose="020B0604020202020204" pitchFamily="34" charset="0"/>
              </a:rPr>
              <a:t> con corna di </a:t>
            </a:r>
            <a:r>
              <a:rPr lang="it-IT" b="0" i="0" u="none" strike="noStrike" dirty="0">
                <a:solidFill>
                  <a:srgbClr val="0645AD"/>
                </a:solidFill>
                <a:effectLst/>
                <a:latin typeface="Arial" panose="020B0604020202020204" pitchFamily="34" charset="0"/>
                <a:hlinkClick r:id="rId6" tooltip="Ovis aries"/>
              </a:rPr>
              <a:t>ariete</a:t>
            </a:r>
            <a:r>
              <a:rPr lang="it-IT" b="0" i="0" dirty="0">
                <a:solidFill>
                  <a:srgbClr val="202122"/>
                </a:solidFill>
                <a:effectLst/>
                <a:latin typeface="Arial" panose="020B0604020202020204" pitchFamily="34" charset="0"/>
              </a:rPr>
              <a:t>, ali e zampe posteriori d'</a:t>
            </a:r>
            <a:r>
              <a:rPr lang="it-IT" b="0" i="0" u="none" strike="noStrike" dirty="0">
                <a:solidFill>
                  <a:srgbClr val="0645AD"/>
                </a:solidFill>
                <a:effectLst/>
                <a:latin typeface="Arial" panose="020B0604020202020204" pitchFamily="34" charset="0"/>
                <a:hlinkClick r:id="rId7" tooltip="Aquila"/>
              </a:rPr>
              <a:t>aquila</a:t>
            </a:r>
            <a:r>
              <a:rPr lang="it-IT" b="0" i="0" dirty="0">
                <a:solidFill>
                  <a:srgbClr val="202122"/>
                </a:solidFill>
                <a:effectLst/>
                <a:latin typeface="Arial" panose="020B0604020202020204" pitchFamily="34" charset="0"/>
              </a:rPr>
              <a:t> e la coda striata simile a quella di un'</a:t>
            </a:r>
            <a:r>
              <a:rPr lang="it-IT" b="0" i="0" u="none" strike="noStrike" dirty="0">
                <a:solidFill>
                  <a:srgbClr val="0645AD"/>
                </a:solidFill>
                <a:effectLst/>
                <a:latin typeface="Arial" panose="020B0604020202020204" pitchFamily="34" charset="0"/>
                <a:hlinkClick r:id="rId8" tooltip="Iguana"/>
              </a:rPr>
              <a:t>iguana</a:t>
            </a:r>
            <a:r>
              <a:rPr lang="it-IT" b="0" i="0" dirty="0">
                <a:solidFill>
                  <a:srgbClr val="202122"/>
                </a:solidFill>
                <a:effectLst/>
                <a:latin typeface="Arial" panose="020B0604020202020204" pitchFamily="34" charset="0"/>
              </a:rPr>
              <a:t>. Dopo aver salvato Miguel, sconfiggerà Ernesto de la Cruz scagliandolo contro una campana che lo schiaccerà. Nella terra dei vivi, che raggiunge insieme a Dante e ai parenti di Miguel, assume le sembianze di una </a:t>
            </a:r>
            <a:r>
              <a:rPr lang="it-IT" b="0" i="0" u="none" strike="noStrike" dirty="0">
                <a:solidFill>
                  <a:srgbClr val="0645AD"/>
                </a:solidFill>
                <a:effectLst/>
                <a:latin typeface="Arial" panose="020B0604020202020204" pitchFamily="34" charset="0"/>
                <a:hlinkClick r:id="rId9" tooltip="Felis silvestris catus"/>
              </a:rPr>
              <a:t>gatta</a:t>
            </a:r>
            <a:r>
              <a:rPr lang="it-IT" b="0" i="0" dirty="0">
                <a:solidFill>
                  <a:srgbClr val="202122"/>
                </a:solidFill>
                <a:effectLst/>
                <a:latin typeface="Arial" panose="020B0604020202020204" pitchFamily="34" charset="0"/>
              </a:rPr>
              <a:t>.</a:t>
            </a:r>
          </a:p>
          <a:p>
            <a:r>
              <a:rPr lang="en-GB" dirty="0"/>
              <a:t>https://it.wikipedia.org/wiki/Coco_(film_2017)</a:t>
            </a:r>
          </a:p>
        </p:txBody>
      </p:sp>
      <p:sp>
        <p:nvSpPr>
          <p:cNvPr id="4" name="Segnaposto numero diapositiva 3"/>
          <p:cNvSpPr>
            <a:spLocks noGrp="1"/>
          </p:cNvSpPr>
          <p:nvPr>
            <p:ph type="sldNum" sz="quarter" idx="5"/>
          </p:nvPr>
        </p:nvSpPr>
        <p:spPr/>
        <p:txBody>
          <a:bodyPr/>
          <a:lstStyle/>
          <a:p>
            <a:fld id="{318167C8-20EA-496B-9365-C948C84F6156}" type="slidenum">
              <a:rPr lang="en-GB" smtClean="0"/>
              <a:t>57</a:t>
            </a:fld>
            <a:endParaRPr lang="en-GB"/>
          </a:p>
        </p:txBody>
      </p:sp>
    </p:spTree>
    <p:extLst>
      <p:ext uri="{BB962C8B-B14F-4D97-AF65-F5344CB8AC3E}">
        <p14:creationId xmlns:p14="http://schemas.microsoft.com/office/powerpoint/2010/main" val="330444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8</a:t>
            </a:fld>
            <a:endParaRPr lang="en-GB"/>
          </a:p>
        </p:txBody>
      </p:sp>
    </p:spTree>
    <p:extLst>
      <p:ext uri="{BB962C8B-B14F-4D97-AF65-F5344CB8AC3E}">
        <p14:creationId xmlns:p14="http://schemas.microsoft.com/office/powerpoint/2010/main" val="325015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a:t>
            </a:r>
            <a:r>
              <a:rPr lang="en-GB" sz="1800" dirty="0" err="1">
                <a:effectLst/>
                <a:latin typeface="Segoe UI" panose="020B0502040204020203" pitchFamily="34" charset="0"/>
              </a:rPr>
              <a:t>Carrozzino</a:t>
            </a:r>
            <a:r>
              <a:rPr lang="en-GB" sz="1800" dirty="0">
                <a:effectLst/>
                <a:latin typeface="Segoe UI" panose="020B0502040204020203" pitchFamily="34" charset="0"/>
              </a:rPr>
              <a:t>, Bergamasco 2010: 452-458)</a:t>
            </a:r>
            <a:endParaRPr lang="en-GB" sz="1800" dirty="0">
              <a:effectLst/>
              <a:latin typeface="Arial" panose="020B0604020202020204" pitchFamily="34"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9</a:t>
            </a:fld>
            <a:endParaRPr lang="en-GB"/>
          </a:p>
        </p:txBody>
      </p:sp>
    </p:spTree>
    <p:extLst>
      <p:ext uri="{BB962C8B-B14F-4D97-AF65-F5344CB8AC3E}">
        <p14:creationId xmlns:p14="http://schemas.microsoft.com/office/powerpoint/2010/main" val="325754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10</a:t>
            </a:fld>
            <a:endParaRPr lang="en-GB"/>
          </a:p>
        </p:txBody>
      </p:sp>
    </p:spTree>
    <p:extLst>
      <p:ext uri="{BB962C8B-B14F-4D97-AF65-F5344CB8AC3E}">
        <p14:creationId xmlns:p14="http://schemas.microsoft.com/office/powerpoint/2010/main" val="3122133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11</a:t>
            </a:fld>
            <a:endParaRPr lang="en-GB"/>
          </a:p>
        </p:txBody>
      </p:sp>
    </p:spTree>
    <p:extLst>
      <p:ext uri="{BB962C8B-B14F-4D97-AF65-F5344CB8AC3E}">
        <p14:creationId xmlns:p14="http://schemas.microsoft.com/office/powerpoint/2010/main" val="364688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13/07/2022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13/07/2022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13/07/2022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13/07/2022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13/07/2022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‹N›</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hyperlink" Target="https://enri-ca.github.io/WANTED/ChooseGuide.html"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doi.org/10.1007/978-3-319-08596-8_80" TargetMode="External"/><Relationship Id="rId5" Type="http://schemas.openxmlformats.org/officeDocument/2006/relationships/hyperlink" Target="https://digitalcollection.mypanini.com/"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artylobster.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searchyourpet.com/tutti-gli-annunc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ri-ca.github.io/WANTED/index.html#preliminary_data"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ri-ca.github.io/WANTE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ri-ca.github.io/WANTED/Gringo.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useomemoriaustica.it/il-museo/"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apm.gov.ar/apm/portada" TargetMode="External"/><Relationship Id="rId4" Type="http://schemas.openxmlformats.org/officeDocument/2006/relationships/hyperlink" Target="https://www.storiaememoriadibologna.it/sacrario-partigiani-in-piazza-nettuno-a-bologna-892-oper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ma.unibo.it/it/il-sistema-museale/collezione-di-anatomia-degli-animali-domestici" TargetMode="External"/><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foundanimals.org/17-dog-cat-museums-around-world/" TargetMode="External"/><Relationship Id="rId5" Type="http://schemas.openxmlformats.org/officeDocument/2006/relationships/hyperlink" Target="http://catsmuseum.org/" TargetMode="External"/><Relationship Id="rId4" Type="http://schemas.openxmlformats.org/officeDocument/2006/relationships/hyperlink" Target="https://bigcomicbros.net/work/619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v-must.net/virtual-museums/categorie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enri-ca.github.io/WANTED/MARCO.html" TargetMode="External"/><Relationship Id="rId7" Type="http://schemas.openxmlformats.org/officeDocument/2006/relationships/image" Target="../media/image51.pn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s://enri-ca.github.io/WANTED/SOFIA.html" TargetMode="Externa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i.org/10.1016/j.compedu.2019.103671"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ketchfab.com/3d-models/fridas-room-e5f124def4dc40dcaf96f73a2363854c?utm_medium=embed&amp;utm_campaign=share-popup&amp;utm_content=e5f124def4dc40dcaf96f73a2363854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
        <p:nvSpPr>
          <p:cNvPr id="4" name="Sottotitolo 2">
            <a:extLst>
              <a:ext uri="{FF2B5EF4-FFF2-40B4-BE49-F238E27FC236}">
                <a16:creationId xmlns:a16="http://schemas.microsoft.com/office/drawing/2014/main" id="{ED7F7C6E-B904-372A-AAE9-52BD4F4A3C0F}"/>
              </a:ext>
            </a:extLst>
          </p:cNvPr>
          <p:cNvSpPr txBox="1">
            <a:spLocks/>
          </p:cNvSpPr>
          <p:nvPr/>
        </p:nvSpPr>
        <p:spPr>
          <a:xfrm>
            <a:off x="5966460" y="223696"/>
            <a:ext cx="4399531" cy="995504"/>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b="1" dirty="0">
                <a:solidFill>
                  <a:schemeClr val="tx1"/>
                </a:solidFill>
              </a:rPr>
              <a:t>ALISIA ZARBO – ENRICA ZANI</a:t>
            </a:r>
          </a:p>
          <a:p>
            <a:pPr algn="r"/>
            <a:r>
              <a:rPr lang="it-IT" b="1" dirty="0">
                <a:solidFill>
                  <a:schemeClr val="tx1"/>
                </a:solidFill>
              </a:rPr>
              <a:t>DHDK master degree </a:t>
            </a:r>
          </a:p>
          <a:p>
            <a:pPr algn="r"/>
            <a:r>
              <a:rPr lang="it-IT" b="1" dirty="0" err="1">
                <a:solidFill>
                  <a:schemeClr val="tx1"/>
                </a:solidFill>
              </a:rPr>
              <a:t>a.a</a:t>
            </a:r>
            <a:r>
              <a:rPr lang="it-IT" b="1" dirty="0">
                <a:solidFill>
                  <a:schemeClr val="tx1"/>
                </a:solidFill>
              </a:rPr>
              <a:t>. 2020-21</a:t>
            </a:r>
            <a:endParaRPr lang="en-GB" b="1" dirty="0">
              <a:solidFill>
                <a:schemeClr val="tx1"/>
              </a:solidFill>
            </a:endParaRPr>
          </a:p>
        </p:txBody>
      </p:sp>
      <p:sp>
        <p:nvSpPr>
          <p:cNvPr id="5" name="Sottotitolo 2">
            <a:extLst>
              <a:ext uri="{FF2B5EF4-FFF2-40B4-BE49-F238E27FC236}">
                <a16:creationId xmlns:a16="http://schemas.microsoft.com/office/drawing/2014/main" id="{F688AA49-4B36-9DBB-887C-6480C3555649}"/>
              </a:ext>
            </a:extLst>
          </p:cNvPr>
          <p:cNvSpPr txBox="1">
            <a:spLocks/>
          </p:cNvSpPr>
          <p:nvPr/>
        </p:nvSpPr>
        <p:spPr>
          <a:xfrm>
            <a:off x="5567784" y="5719722"/>
            <a:ext cx="6514081" cy="5772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0"/>
              </a:spcBef>
              <a:spcAft>
                <a:spcPts val="0"/>
              </a:spcAft>
            </a:pPr>
            <a:r>
              <a:rPr lang="en-GB" sz="2000" dirty="0">
                <a:solidFill>
                  <a:srgbClr val="FFC451"/>
                </a:solidFill>
                <a:latin typeface="Poppins" panose="00000500000000000000" pitchFamily="2" charset="0"/>
                <a:ea typeface="+mj-ea"/>
                <a:cs typeface="+mj-cs"/>
              </a:rPr>
              <a:t>92986 - Digital Heritage and Multimedia</a:t>
            </a:r>
          </a:p>
          <a:p>
            <a:pPr algn="r">
              <a:lnSpc>
                <a:spcPct val="100000"/>
              </a:lnSpc>
              <a:spcBef>
                <a:spcPts val="0"/>
              </a:spcBef>
              <a:spcAft>
                <a:spcPts val="0"/>
              </a:spcAft>
            </a:pPr>
            <a:r>
              <a:rPr lang="en-GB" sz="1500" dirty="0"/>
              <a:t>92985 -	Interaction Media Design</a:t>
            </a:r>
          </a:p>
          <a:p>
            <a:pPr algn="r">
              <a:lnSpc>
                <a:spcPct val="100000"/>
              </a:lnSpc>
              <a:spcBef>
                <a:spcPts val="0"/>
              </a:spcBef>
              <a:spcAft>
                <a:spcPts val="0"/>
              </a:spcAft>
            </a:pPr>
            <a:r>
              <a:rPr lang="en-GB" sz="1500" dirty="0"/>
              <a:t>85453 -	Museology, Museography and Virtual Environments</a:t>
            </a:r>
            <a:endParaRPr lang="en-GB" sz="2000" dirty="0">
              <a:solidFill>
                <a:srgbClr val="FFC451"/>
              </a:solidFill>
              <a:latin typeface="Poppins" panose="00000500000000000000" pitchFamily="2" charset="0"/>
              <a:ea typeface="+mj-ea"/>
              <a:cs typeface="+mj-cs"/>
            </a:endParaRPr>
          </a:p>
        </p:txBody>
      </p:sp>
    </p:spTree>
    <p:extLst>
      <p:ext uri="{BB962C8B-B14F-4D97-AF65-F5344CB8AC3E}">
        <p14:creationId xmlns:p14="http://schemas.microsoft.com/office/powerpoint/2010/main" val="8206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it-IT" dirty="0"/>
              <a:t>3d </a:t>
            </a:r>
            <a:r>
              <a:rPr lang="it-IT" dirty="0" err="1"/>
              <a:t>Frida’s</a:t>
            </a:r>
            <a:r>
              <a:rPr lang="it-IT" dirty="0"/>
              <a:t> room</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Complete </a:t>
            </a:r>
            <a:r>
              <a:rPr lang="it-IT" sz="2000" dirty="0" err="1">
                <a:solidFill>
                  <a:srgbClr val="FFFFFF"/>
                </a:solidFill>
                <a:latin typeface="+mj-lt"/>
                <a:ea typeface="+mj-ea"/>
                <a:cs typeface="+mj-cs"/>
              </a:rPr>
              <a:t>all</a:t>
            </a:r>
            <a:r>
              <a:rPr lang="it-IT" sz="2000" dirty="0">
                <a:solidFill>
                  <a:srgbClr val="FFFFFF"/>
                </a:solidFill>
                <a:latin typeface="+mj-lt"/>
                <a:ea typeface="+mj-ea"/>
                <a:cs typeface="+mj-cs"/>
              </a:rPr>
              <a:t> the rooms of the 3d </a:t>
            </a:r>
            <a:r>
              <a:rPr lang="it-IT" sz="2000" dirty="0" err="1">
                <a:solidFill>
                  <a:srgbClr val="FFFFFF"/>
                </a:solidFill>
                <a:latin typeface="+mj-lt"/>
                <a:ea typeface="+mj-ea"/>
                <a:cs typeface="+mj-cs"/>
              </a:rPr>
              <a:t>museum</a:t>
            </a:r>
            <a:r>
              <a:rPr lang="it-IT" sz="2000" dirty="0">
                <a:solidFill>
                  <a:srgbClr val="FFFFFF"/>
                </a:solidFill>
                <a:latin typeface="+mj-lt"/>
                <a:ea typeface="+mj-ea"/>
                <a:cs typeface="+mj-cs"/>
              </a:rPr>
              <a:t> model</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Realize</a:t>
            </a:r>
            <a:r>
              <a:rPr lang="it-IT" sz="2000" dirty="0">
                <a:solidFill>
                  <a:srgbClr val="FFFFFF"/>
                </a:solidFill>
                <a:latin typeface="+mj-lt"/>
                <a:ea typeface="+mj-ea"/>
                <a:cs typeface="+mj-cs"/>
              </a:rPr>
              <a:t> a </a:t>
            </a:r>
            <a:r>
              <a:rPr lang="it-IT" sz="2000" dirty="0" err="1">
                <a:solidFill>
                  <a:srgbClr val="FFFFFF"/>
                </a:solidFill>
                <a:latin typeface="+mj-lt"/>
                <a:ea typeface="+mj-ea"/>
                <a:cs typeface="+mj-cs"/>
              </a:rPr>
              <a:t>total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immersive</a:t>
            </a:r>
            <a:r>
              <a:rPr lang="it-IT" sz="2000" dirty="0">
                <a:solidFill>
                  <a:srgbClr val="FFFFFF"/>
                </a:solidFill>
                <a:latin typeface="+mj-lt"/>
                <a:ea typeface="+mj-ea"/>
                <a:cs typeface="+mj-cs"/>
              </a:rPr>
              <a:t> 3D </a:t>
            </a:r>
            <a:r>
              <a:rPr lang="it-IT" sz="2000" dirty="0" err="1">
                <a:solidFill>
                  <a:srgbClr val="FFFFFF"/>
                </a:solidFill>
                <a:latin typeface="+mj-lt"/>
                <a:ea typeface="+mj-ea"/>
                <a:cs typeface="+mj-cs"/>
              </a:rPr>
              <a:t>experience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providing</a:t>
            </a:r>
            <a:r>
              <a:rPr lang="it-IT" sz="2000" dirty="0">
                <a:solidFill>
                  <a:srgbClr val="FFFFFF"/>
                </a:solidFill>
                <a:latin typeface="+mj-lt"/>
                <a:ea typeface="+mj-ea"/>
                <a:cs typeface="+mj-cs"/>
              </a:rPr>
              <a:t> a format for </a:t>
            </a:r>
            <a:r>
              <a:rPr lang="it-IT" sz="2000" dirty="0" err="1">
                <a:solidFill>
                  <a:srgbClr val="FFFFFF"/>
                </a:solidFill>
                <a:latin typeface="+mj-lt"/>
                <a:ea typeface="+mj-ea"/>
                <a:cs typeface="+mj-cs"/>
              </a:rPr>
              <a:t>gears</a:t>
            </a:r>
            <a:r>
              <a:rPr lang="it-IT" sz="2000" dirty="0">
                <a:solidFill>
                  <a:srgbClr val="FFFFFF"/>
                </a:solidFill>
                <a:latin typeface="+mj-lt"/>
                <a:ea typeface="+mj-ea"/>
                <a:cs typeface="+mj-cs"/>
              </a:rPr>
              <a:t>.</a:t>
            </a:r>
            <a:br>
              <a:rPr lang="it-IT" sz="2000" dirty="0">
                <a:solidFill>
                  <a:srgbClr val="FFFFFF"/>
                </a:solidFill>
                <a:latin typeface="+mj-lt"/>
                <a:ea typeface="+mj-ea"/>
                <a:cs typeface="+mj-cs"/>
              </a:rPr>
            </a:br>
            <a:r>
              <a:rPr lang="it-IT" sz="2000" dirty="0">
                <a:solidFill>
                  <a:srgbClr val="FFFFFF"/>
                </a:solidFill>
                <a:latin typeface="+mj-lt"/>
                <a:ea typeface="+mj-ea"/>
                <a:cs typeface="+mj-cs"/>
              </a:rPr>
              <a:t>(</a:t>
            </a:r>
            <a:r>
              <a:rPr lang="it-IT" sz="2000" dirty="0" err="1">
                <a:solidFill>
                  <a:srgbClr val="FFFFFF"/>
                </a:solidFill>
                <a:latin typeface="+mj-lt"/>
                <a:ea typeface="+mj-ea"/>
                <a:cs typeface="+mj-cs"/>
              </a:rPr>
              <a:t>This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may</a:t>
            </a:r>
            <a:r>
              <a:rPr lang="it-IT" sz="2000" dirty="0">
                <a:solidFill>
                  <a:srgbClr val="FFFFFF"/>
                </a:solidFill>
                <a:latin typeface="+mj-lt"/>
                <a:ea typeface="+mj-ea"/>
                <a:cs typeface="+mj-cs"/>
              </a:rPr>
              <a:t> create some </a:t>
            </a:r>
            <a:r>
              <a:rPr lang="it-IT" sz="2000" dirty="0" err="1">
                <a:solidFill>
                  <a:srgbClr val="FFFFFF"/>
                </a:solidFill>
                <a:latin typeface="+mj-lt"/>
                <a:ea typeface="+mj-ea"/>
                <a:cs typeface="+mj-cs"/>
              </a:rPr>
              <a:t>changes</a:t>
            </a:r>
            <a:r>
              <a:rPr lang="it-IT" sz="2000" dirty="0">
                <a:solidFill>
                  <a:srgbClr val="FFFFFF"/>
                </a:solidFill>
                <a:latin typeface="+mj-lt"/>
                <a:ea typeface="+mj-ea"/>
                <a:cs typeface="+mj-cs"/>
              </a:rPr>
              <a:t> in the </a:t>
            </a:r>
            <a:r>
              <a:rPr lang="it-IT" sz="2000" dirty="0" err="1">
                <a:solidFill>
                  <a:srgbClr val="FFFFFF"/>
                </a:solidFill>
                <a:latin typeface="+mj-lt"/>
                <a:ea typeface="+mj-ea"/>
                <a:cs typeface="+mj-cs"/>
              </a:rPr>
              <a:t>definition</a:t>
            </a:r>
            <a:r>
              <a:rPr lang="it-IT" sz="2000" dirty="0">
                <a:solidFill>
                  <a:srgbClr val="FFFFFF"/>
                </a:solidFill>
                <a:latin typeface="+mj-lt"/>
                <a:ea typeface="+mj-ea"/>
                <a:cs typeface="+mj-cs"/>
              </a:rPr>
              <a:t> of the target due to the </a:t>
            </a:r>
            <a:r>
              <a:rPr lang="it-IT" sz="2000" dirty="0" err="1">
                <a:solidFill>
                  <a:srgbClr val="FFFFFF"/>
                </a:solidFill>
                <a:latin typeface="+mj-lt"/>
                <a:ea typeface="+mj-ea"/>
                <a:cs typeface="+mj-cs"/>
              </a:rPr>
              <a:t>tool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used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Make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also</a:t>
            </a:r>
            <a:r>
              <a:rPr lang="it-IT" sz="2000" dirty="0">
                <a:solidFill>
                  <a:srgbClr val="FFFFFF"/>
                </a:solidFill>
                <a:latin typeface="+mj-lt"/>
                <a:ea typeface="+mj-ea"/>
                <a:cs typeface="+mj-cs"/>
              </a:rPr>
              <a:t> the 3d guide (</a:t>
            </a:r>
            <a:r>
              <a:rPr lang="it-IT" sz="2000" dirty="0" err="1">
                <a:solidFill>
                  <a:srgbClr val="FFFFFF"/>
                </a:solidFill>
                <a:latin typeface="+mj-lt"/>
                <a:ea typeface="+mj-ea"/>
                <a:cs typeface="+mj-cs"/>
              </a:rPr>
              <a:t>we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will</a:t>
            </a:r>
            <a:r>
              <a:rPr lang="it-IT" sz="2000" dirty="0">
                <a:solidFill>
                  <a:srgbClr val="FFFFFF"/>
                </a:solidFill>
                <a:latin typeface="+mj-lt"/>
                <a:ea typeface="+mj-ea"/>
                <a:cs typeface="+mj-cs"/>
              </a:rPr>
              <a:t> se </a:t>
            </a:r>
            <a:r>
              <a:rPr lang="it-IT" sz="2000" dirty="0" err="1">
                <a:solidFill>
                  <a:srgbClr val="FFFFFF"/>
                </a:solidFill>
                <a:latin typeface="+mj-lt"/>
                <a:ea typeface="+mj-ea"/>
                <a:cs typeface="+mj-cs"/>
              </a:rPr>
              <a:t>it</a:t>
            </a:r>
            <a:r>
              <a:rPr lang="it-IT" sz="2000" dirty="0">
                <a:solidFill>
                  <a:srgbClr val="FFFFFF"/>
                </a:solidFill>
                <a:latin typeface="+mj-lt"/>
                <a:ea typeface="+mj-ea"/>
                <a:cs typeface="+mj-cs"/>
              </a:rPr>
              <a:t> in a minute!) computer </a:t>
            </a:r>
            <a:r>
              <a:rPr lang="it-IT" sz="2000" dirty="0" err="1">
                <a:solidFill>
                  <a:srgbClr val="FFFFFF"/>
                </a:solidFill>
                <a:latin typeface="+mj-lt"/>
                <a:ea typeface="+mj-ea"/>
                <a:cs typeface="+mj-cs"/>
              </a:rPr>
              <a:t>grafic</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interactive</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Actual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implementation</a:t>
            </a:r>
            <a:r>
              <a:rPr lang="it-IT" sz="2000" dirty="0">
                <a:solidFill>
                  <a:srgbClr val="FFFFFF"/>
                </a:solidFill>
                <a:latin typeface="+mj-lt"/>
                <a:ea typeface="+mj-ea"/>
                <a:cs typeface="+mj-cs"/>
              </a:rPr>
              <a:t> of the option to use «</a:t>
            </a:r>
            <a:r>
              <a:rPr lang="it-IT" sz="2000" dirty="0" err="1">
                <a:solidFill>
                  <a:srgbClr val="FFFFFF"/>
                </a:solidFill>
                <a:latin typeface="+mj-lt"/>
                <a:ea typeface="+mj-ea"/>
                <a:cs typeface="+mj-cs"/>
              </a:rPr>
              <a:t>your</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pet</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as</a:t>
            </a:r>
            <a:r>
              <a:rPr lang="it-IT" sz="2000" dirty="0">
                <a:solidFill>
                  <a:srgbClr val="FFFFFF"/>
                </a:solidFill>
                <a:latin typeface="+mj-lt"/>
                <a:ea typeface="+mj-ea"/>
                <a:cs typeface="+mj-cs"/>
              </a:rPr>
              <a:t> a guide</a:t>
            </a: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9" name="Sottotitolo 2">
            <a:extLst>
              <a:ext uri="{FF2B5EF4-FFF2-40B4-BE49-F238E27FC236}">
                <a16:creationId xmlns:a16="http://schemas.microsoft.com/office/drawing/2014/main" id="{D5D44987-EBAA-EC54-905A-C63D84D1681F}"/>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Tree>
    <p:extLst>
      <p:ext uri="{BB962C8B-B14F-4D97-AF65-F5344CB8AC3E}">
        <p14:creationId xmlns:p14="http://schemas.microsoft.com/office/powerpoint/2010/main" val="20134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2994317" cy="5010800"/>
          </a:xfrm>
          <a:prstGeom prst="rect">
            <a:avLst/>
          </a:prstGeom>
        </p:spPr>
      </p:pic>
      <p:pic>
        <p:nvPicPr>
          <p:cNvPr id="1026" name="Picture 2">
            <a:hlinkClick r:id="rId4"/>
            <a:extLst>
              <a:ext uri="{FF2B5EF4-FFF2-40B4-BE49-F238E27FC236}">
                <a16:creationId xmlns:a16="http://schemas.microsoft.com/office/drawing/2014/main" id="{8E9F89D0-5C7D-B42B-C1F3-A4387668B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DCF2ADE7-9952-635D-7F68-BE150BB29690}"/>
              </a:ext>
            </a:extLst>
          </p:cNvPr>
          <p:cNvSpPr>
            <a:spLocks noGrp="1"/>
          </p:cNvSpPr>
          <p:nvPr>
            <p:ph idx="1"/>
          </p:nvPr>
        </p:nvSpPr>
        <p:spPr>
          <a:xfrm>
            <a:off x="9404269" y="561352"/>
            <a:ext cx="2558791" cy="747825"/>
          </a:xfrm>
          <a:solidFill>
            <a:schemeClr val="bg1">
              <a:alpha val="50000"/>
            </a:schemeClr>
          </a:solidFill>
          <a:ln w="76200">
            <a:solidFill>
              <a:schemeClr val="accent4"/>
            </a:solidFill>
          </a:ln>
        </p:spPr>
        <p:txBody>
          <a:bodyPr vert="horz" lIns="0" tIns="45720" rIns="0" bIns="45720" rtlCol="0">
            <a:normAutofit fontScale="70000" lnSpcReduction="20000"/>
          </a:body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CONCEPTUAL SCENARIO</a:t>
            </a:r>
          </a:p>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NAVIGATION MAP</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pic>
        <p:nvPicPr>
          <p:cNvPr id="4" name="Immagine 3">
            <a:extLst>
              <a:ext uri="{FF2B5EF4-FFF2-40B4-BE49-F238E27FC236}">
                <a16:creationId xmlns:a16="http://schemas.microsoft.com/office/drawing/2014/main" id="{693FF07E-AF72-DEAA-0F34-979DAE10F322}"/>
              </a:ext>
            </a:extLst>
          </p:cNvPr>
          <p:cNvPicPr>
            <a:picLocks noChangeAspect="1"/>
          </p:cNvPicPr>
          <p:nvPr/>
        </p:nvPicPr>
        <p:blipFill>
          <a:blip r:embed="rId6"/>
          <a:stretch>
            <a:fillRect/>
          </a:stretch>
        </p:blipFill>
        <p:spPr>
          <a:xfrm>
            <a:off x="542151" y="0"/>
            <a:ext cx="3041222" cy="6858000"/>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46111" y="414781"/>
            <a:ext cx="9404723" cy="1400530"/>
          </a:xfrm>
        </p:spPr>
        <p:txBody>
          <a:bodyPr>
            <a:normAutofit/>
          </a:bodyPr>
          <a:lstStyle/>
          <a:p>
            <a:r>
              <a:rPr lang="en-GB" dirty="0"/>
              <a:t>Choose your Guide!</a:t>
            </a:r>
          </a:p>
        </p:txBody>
      </p:sp>
      <p:pic>
        <p:nvPicPr>
          <p:cNvPr id="8" name="Immagine 7">
            <a:extLst>
              <a:ext uri="{FF2B5EF4-FFF2-40B4-BE49-F238E27FC236}">
                <a16:creationId xmlns:a16="http://schemas.microsoft.com/office/drawing/2014/main" id="{D4CA5E23-969D-73F3-A02C-6D6C7CB979CE}"/>
              </a:ext>
            </a:extLst>
          </p:cNvPr>
          <p:cNvPicPr>
            <a:picLocks noChangeAspect="1"/>
          </p:cNvPicPr>
          <p:nvPr/>
        </p:nvPicPr>
        <p:blipFill>
          <a:blip r:embed="rId7"/>
          <a:stretch>
            <a:fillRect/>
          </a:stretch>
        </p:blipFill>
        <p:spPr>
          <a:xfrm>
            <a:off x="542151" y="1394482"/>
            <a:ext cx="3041221" cy="5463518"/>
          </a:xfrm>
          <a:prstGeom prst="rect">
            <a:avLst/>
          </a:prstGeom>
        </p:spPr>
      </p:pic>
      <p:pic>
        <p:nvPicPr>
          <p:cNvPr id="15" name="Immagine 14">
            <a:extLst>
              <a:ext uri="{FF2B5EF4-FFF2-40B4-BE49-F238E27FC236}">
                <a16:creationId xmlns:a16="http://schemas.microsoft.com/office/drawing/2014/main" id="{41555436-B6FF-7EE6-C6DB-E72B96BF8785}"/>
              </a:ext>
            </a:extLst>
          </p:cNvPr>
          <p:cNvPicPr>
            <a:picLocks noChangeAspect="1"/>
          </p:cNvPicPr>
          <p:nvPr/>
        </p:nvPicPr>
        <p:blipFill>
          <a:blip r:embed="rId8"/>
          <a:stretch>
            <a:fillRect/>
          </a:stretch>
        </p:blipFill>
        <p:spPr>
          <a:xfrm>
            <a:off x="547189" y="1394482"/>
            <a:ext cx="3036184" cy="5463518"/>
          </a:xfrm>
          <a:prstGeom prst="rect">
            <a:avLst/>
          </a:prstGeom>
        </p:spPr>
      </p:pic>
      <p:sp>
        <p:nvSpPr>
          <p:cNvPr id="16" name="Segnaposto contenuto 2">
            <a:extLst>
              <a:ext uri="{FF2B5EF4-FFF2-40B4-BE49-F238E27FC236}">
                <a16:creationId xmlns:a16="http://schemas.microsoft.com/office/drawing/2014/main" id="{604ACF97-D756-BD52-7FAE-829FB22E1ECA}"/>
              </a:ext>
            </a:extLst>
          </p:cNvPr>
          <p:cNvSpPr txBox="1">
            <a:spLocks/>
          </p:cNvSpPr>
          <p:nvPr/>
        </p:nvSpPr>
        <p:spPr>
          <a:xfrm>
            <a:off x="3868846" y="4735289"/>
            <a:ext cx="2081849" cy="2044889"/>
          </a:xfrm>
          <a:prstGeom prst="rect">
            <a:avLst/>
          </a:prstGeom>
          <a:solidFill>
            <a:schemeClr val="bg1"/>
          </a:solidFill>
          <a:ln w="76200">
            <a:solidFill>
              <a:schemeClr val="accent4"/>
            </a:solidFill>
          </a:ln>
        </p:spPr>
        <p:txBody>
          <a:bodyPr vert="horz" lIns="0" tIns="45720" rIns="0" bIns="45720" rtlCol="0">
            <a:normAutofit lnSpcReduction="10000"/>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bg/>
                                          </p:spTgt>
                                        </p:tgtEl>
                                        <p:attrNameLst>
                                          <p:attrName>style.visibility</p:attrName>
                                        </p:attrNameLst>
                                      </p:cBhvr>
                                      <p:to>
                                        <p:strVal val="visible"/>
                                      </p:to>
                                    </p:set>
                                    <p:animEffect transition="in" filter="fade">
                                      <p:cBhvr>
                                        <p:cTn id="14" dur="500"/>
                                        <p:tgtEl>
                                          <p:spTgt spid="1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P spid="11" grpId="0" uiExpand="1" build="p"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42" y="1461282"/>
            <a:ext cx="4198826" cy="18794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709" y="1471097"/>
            <a:ext cx="4176901" cy="18695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378" y="3428999"/>
            <a:ext cx="3766782" cy="16705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437" y="5221047"/>
            <a:ext cx="3878809" cy="1610721"/>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7"/>
          <a:stretch>
            <a:fillRect/>
          </a:stretch>
        </p:blipFill>
        <p:spPr>
          <a:xfrm>
            <a:off x="5331856" y="5221046"/>
            <a:ext cx="949913" cy="161072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3159" y="5221046"/>
            <a:ext cx="3827363" cy="161072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ttore 2 3">
            <a:extLst>
              <a:ext uri="{FF2B5EF4-FFF2-40B4-BE49-F238E27FC236}">
                <a16:creationId xmlns:a16="http://schemas.microsoft.com/office/drawing/2014/main" id="{3ECF0268-3F1D-EA3F-14D6-6C8DD494ADF0}"/>
              </a:ext>
            </a:extLst>
          </p:cNvPr>
          <p:cNvCxnSpPr>
            <a:cxnSpLocks/>
            <a:stCxn id="3074" idx="3"/>
            <a:endCxn id="3076" idx="1"/>
          </p:cNvCxnSpPr>
          <p:nvPr/>
        </p:nvCxnSpPr>
        <p:spPr>
          <a:xfrm>
            <a:off x="5157968" y="2400984"/>
            <a:ext cx="616741" cy="4908"/>
          </a:xfrm>
          <a:prstGeom prst="straightConnector1">
            <a:avLst/>
          </a:prstGeom>
          <a:solidFill>
            <a:schemeClr val="bg1">
              <a:alpha val="50000"/>
            </a:schemeClr>
          </a:solidFill>
          <a:ln w="76200">
            <a:solidFill>
              <a:schemeClr val="accent4"/>
            </a:solidFill>
          </a:ln>
        </p:spPr>
      </p:cxnSp>
      <p:cxnSp>
        <p:nvCxnSpPr>
          <p:cNvPr id="19" name="Connettore 2 18">
            <a:extLst>
              <a:ext uri="{FF2B5EF4-FFF2-40B4-BE49-F238E27FC236}">
                <a16:creationId xmlns:a16="http://schemas.microsoft.com/office/drawing/2014/main" id="{4A343652-BB45-7D2F-4610-8B80D570CADB}"/>
              </a:ext>
            </a:extLst>
          </p:cNvPr>
          <p:cNvCxnSpPr>
            <a:cxnSpLocks/>
            <a:stCxn id="14" idx="3"/>
            <a:endCxn id="15" idx="1"/>
          </p:cNvCxnSpPr>
          <p:nvPr/>
        </p:nvCxnSpPr>
        <p:spPr>
          <a:xfrm>
            <a:off x="6281769" y="6026407"/>
            <a:ext cx="1581390" cy="0"/>
          </a:xfrm>
          <a:prstGeom prst="straightConnector1">
            <a:avLst/>
          </a:prstGeom>
          <a:solidFill>
            <a:schemeClr val="bg1">
              <a:alpha val="50000"/>
            </a:schemeClr>
          </a:solidFill>
          <a:ln w="76200">
            <a:solidFill>
              <a:schemeClr val="accent4"/>
            </a:solidFill>
          </a:ln>
        </p:spPr>
      </p:cxnSp>
      <p:cxnSp>
        <p:nvCxnSpPr>
          <p:cNvPr id="21" name="Connettore a gomito 20">
            <a:extLst>
              <a:ext uri="{FF2B5EF4-FFF2-40B4-BE49-F238E27FC236}">
                <a16:creationId xmlns:a16="http://schemas.microsoft.com/office/drawing/2014/main" id="{A3DF787F-3623-02F2-522B-82C6830FF358}"/>
              </a:ext>
            </a:extLst>
          </p:cNvPr>
          <p:cNvCxnSpPr>
            <a:cxnSpLocks/>
            <a:stCxn id="3076" idx="3"/>
            <a:endCxn id="3078" idx="3"/>
          </p:cNvCxnSpPr>
          <p:nvPr/>
        </p:nvCxnSpPr>
        <p:spPr>
          <a:xfrm flipH="1">
            <a:off x="8165160" y="2405892"/>
            <a:ext cx="1786450" cy="1858396"/>
          </a:xfrm>
          <a:prstGeom prst="bentConnector3">
            <a:avLst>
              <a:gd name="adj1" fmla="val -47938"/>
            </a:avLst>
          </a:prstGeom>
          <a:solidFill>
            <a:schemeClr val="bg1">
              <a:alpha val="50000"/>
            </a:schemeClr>
          </a:solidFill>
          <a:ln w="76200">
            <a:solidFill>
              <a:schemeClr val="accent4"/>
            </a:solidFill>
          </a:ln>
        </p:spPr>
      </p:cxnSp>
      <p:cxnSp>
        <p:nvCxnSpPr>
          <p:cNvPr id="30" name="Connettore a gomito 29">
            <a:extLst>
              <a:ext uri="{FF2B5EF4-FFF2-40B4-BE49-F238E27FC236}">
                <a16:creationId xmlns:a16="http://schemas.microsoft.com/office/drawing/2014/main" id="{6588F726-CA7D-8F7E-3FA5-34C828D97715}"/>
              </a:ext>
            </a:extLst>
          </p:cNvPr>
          <p:cNvCxnSpPr>
            <a:cxnSpLocks/>
            <a:stCxn id="3078" idx="1"/>
            <a:endCxn id="3080" idx="1"/>
          </p:cNvCxnSpPr>
          <p:nvPr/>
        </p:nvCxnSpPr>
        <p:spPr>
          <a:xfrm rot="10800000" flipV="1">
            <a:off x="2389438" y="4264288"/>
            <a:ext cx="2008941" cy="1762120"/>
          </a:xfrm>
          <a:prstGeom prst="bentConnector3">
            <a:avLst>
              <a:gd name="adj1" fmla="val 111379"/>
            </a:avLst>
          </a:prstGeom>
          <a:solidFill>
            <a:schemeClr val="bg1">
              <a:alpha val="50000"/>
            </a:schemeClr>
          </a:solidFill>
          <a:ln w="76200">
            <a:solidFill>
              <a:schemeClr val="accent4"/>
            </a:solidFill>
          </a:ln>
        </p:spPr>
      </p:cxn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fade">
                                      <p:cBhvr>
                                        <p:cTn id="32" dur="500"/>
                                        <p:tgtEl>
                                          <p:spTgt spid="3080"/>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23275"/>
            <a:ext cx="10479775" cy="46907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479775" cy="4690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22835"/>
            <a:ext cx="10479775" cy="46478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7375"/>
            <a:ext cx="11192478" cy="4647808"/>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6"/>
          <a:stretch>
            <a:fillRect/>
          </a:stretch>
        </p:blipFill>
        <p:spPr>
          <a:xfrm>
            <a:off x="8817037" y="1461282"/>
            <a:ext cx="2718341" cy="460936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76" y="1437375"/>
            <a:ext cx="11141702" cy="4688915"/>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con angoli arrotondati 12">
            <a:extLst>
              <a:ext uri="{FF2B5EF4-FFF2-40B4-BE49-F238E27FC236}">
                <a16:creationId xmlns:a16="http://schemas.microsoft.com/office/drawing/2014/main" id="{60B5AED6-D0B0-2945-FC3B-3ADC7A9D2B6B}"/>
              </a:ext>
            </a:extLst>
          </p:cNvPr>
          <p:cNvSpPr/>
          <p:nvPr/>
        </p:nvSpPr>
        <p:spPr>
          <a:xfrm>
            <a:off x="9416062" y="1264087"/>
            <a:ext cx="2497882" cy="2802946"/>
          </a:xfrm>
          <a:prstGeom prst="roundRect">
            <a:avLst/>
          </a:prstGeom>
          <a:solidFill>
            <a:schemeClr val="bg1">
              <a:alpha val="84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NON-Interactive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endParaRPr lang="it-IT" sz="12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*.OBJ</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sketchfab</a:t>
            </a:r>
            <a:r>
              <a:rPr lang="it-IT" sz="1600" b="1" dirty="0">
                <a:solidFill>
                  <a:schemeClr val="tx1">
                    <a:lumMod val="75000"/>
                    <a:lumOff val="25000"/>
                  </a:schemeClr>
                </a:solidFill>
              </a:rPr>
              <a:t> open source </a:t>
            </a:r>
            <a:r>
              <a:rPr lang="it-IT" sz="1600" b="1" dirty="0" err="1">
                <a:solidFill>
                  <a:schemeClr val="tx1">
                    <a:lumMod val="75000"/>
                    <a:lumOff val="25000"/>
                  </a:schemeClr>
                </a:solidFill>
              </a:rPr>
              <a:t>resources</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364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fade">
                                      <p:cBhvr>
                                        <p:cTn id="24" dur="500"/>
                                        <p:tgtEl>
                                          <p:spTgt spid="30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80"/>
                                        </p:tgtEl>
                                        <p:attrNameLst>
                                          <p:attrName>style.visibility</p:attrName>
                                        </p:attrNameLst>
                                      </p:cBhvr>
                                      <p:to>
                                        <p:strVal val="visible"/>
                                      </p:to>
                                    </p:set>
                                    <p:animEffect transition="in" filter="fade">
                                      <p:cBhvr>
                                        <p:cTn id="29" dur="500"/>
                                        <p:tgtEl>
                                          <p:spTgt spid="308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fade">
                                      <p:cBhvr>
                                        <p:cTn id="45" dur="500"/>
                                        <p:tgtEl>
                                          <p:spTgt spid="13">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xEl>
                                              <p:pRg st="1" end="1"/>
                                            </p:txEl>
                                          </p:spTgt>
                                        </p:tgtEl>
                                        <p:attrNameLst>
                                          <p:attrName>style.visibility</p:attrName>
                                        </p:attrNameLst>
                                      </p:cBhvr>
                                      <p:to>
                                        <p:strVal val="visible"/>
                                      </p:to>
                                    </p:set>
                                    <p:animEffect transition="in" filter="fade">
                                      <p:cBhvr>
                                        <p:cTn id="51" dur="500"/>
                                        <p:tgtEl>
                                          <p:spTgt spid="1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xEl>
                                              <p:pRg st="3" end="3"/>
                                            </p:txEl>
                                          </p:spTgt>
                                        </p:tgtEl>
                                        <p:attrNameLst>
                                          <p:attrName>style.visibility</p:attrName>
                                        </p:attrNameLst>
                                      </p:cBhvr>
                                      <p:to>
                                        <p:strVal val="visible"/>
                                      </p:to>
                                    </p:set>
                                    <p:animEffect transition="in" filter="fade">
                                      <p:cBhvr>
                                        <p:cTn id="54"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r>
              <a:rPr lang="en-GB" dirty="0"/>
              <a:t>Did you like the guide you have chosen?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endParaRPr lang="en-GB" dirty="0"/>
          </a:p>
          <a:p>
            <a:r>
              <a:rPr lang="en-GB" dirty="0"/>
              <a:t>Free comments/suggestions/complains</a:t>
            </a:r>
          </a:p>
          <a:p>
            <a:endParaRPr lang="en-GB" dirty="0"/>
          </a:p>
        </p:txBody>
      </p:sp>
      <p:sp>
        <p:nvSpPr>
          <p:cNvPr id="4" name="Segnaposto contenuto 2">
            <a:extLst>
              <a:ext uri="{FF2B5EF4-FFF2-40B4-BE49-F238E27FC236}">
                <a16:creationId xmlns:a16="http://schemas.microsoft.com/office/drawing/2014/main" id="{611C8436-2855-C1C1-1AD1-3D3F59A07788}"/>
              </a:ext>
            </a:extLst>
          </p:cNvPr>
          <p:cNvSpPr txBox="1">
            <a:spLocks/>
          </p:cNvSpPr>
          <p:nvPr/>
        </p:nvSpPr>
        <p:spPr>
          <a:xfrm>
            <a:off x="9842023" y="2052918"/>
            <a:ext cx="2081849" cy="2416212"/>
          </a:xfrm>
          <a:prstGeom prst="rect">
            <a:avLst/>
          </a:prstGeom>
          <a:solidFill>
            <a:schemeClr val="bg1">
              <a:alpha val="50000"/>
            </a:schemeClr>
          </a:solidFill>
          <a:ln w="76200">
            <a:solidFill>
              <a:schemeClr val="accent4"/>
            </a:solidFill>
          </a:ln>
        </p:spPr>
        <p:txBody>
          <a:bodyPr vert="horz" lIns="0" tIns="45720" rIns="0" bIns="45720" rtlCol="0">
            <a:normAutofit/>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64320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767423" y="531538"/>
            <a:ext cx="5080960" cy="6115357"/>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72F2B47-23D2-68C8-9149-8CCB5189FBB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Merchandising</a:t>
            </a:r>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1" y="2657902"/>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4"/>
          <a:stretch>
            <a:fillRect/>
          </a:stretch>
        </p:blipFill>
        <p:spPr>
          <a:xfrm>
            <a:off x="5474970" y="2657902"/>
            <a:ext cx="6996151" cy="4200097"/>
          </a:xfrm>
          <a:prstGeom prst="rect">
            <a:avLst/>
          </a:prstGeom>
        </p:spPr>
      </p:pic>
      <p:sp>
        <p:nvSpPr>
          <p:cNvPr id="6" name="Segnaposto contenuto 2">
            <a:extLst>
              <a:ext uri="{FF2B5EF4-FFF2-40B4-BE49-F238E27FC236}">
                <a16:creationId xmlns:a16="http://schemas.microsoft.com/office/drawing/2014/main" id="{78BC2DED-092C-4E03-5B00-6ED88E7D7C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7" name="Rettangolo con angoli arrotondati 6">
            <a:extLst>
              <a:ext uri="{FF2B5EF4-FFF2-40B4-BE49-F238E27FC236}">
                <a16:creationId xmlns:a16="http://schemas.microsoft.com/office/drawing/2014/main" id="{F98726C9-F3ED-EA6C-71CC-D011B16CD946}"/>
              </a:ext>
            </a:extLst>
          </p:cNvPr>
          <p:cNvSpPr/>
          <p:nvPr/>
        </p:nvSpPr>
        <p:spPr>
          <a:xfrm>
            <a:off x="99031" y="1484911"/>
            <a:ext cx="5375939" cy="2159810"/>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Panini Trading cards and album Wanted! edition</a:t>
            </a:r>
            <a:endParaRPr lang="en-GB"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strong Panini Trading cards and Albums tradition</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They already offers personalized products from </a:t>
            </a:r>
            <a:r>
              <a:rPr lang="en-GB" u="sng" dirty="0">
                <a:hlinkClick r:id="rId5"/>
              </a:rPr>
              <a:t>website and applications </a:t>
            </a:r>
            <a:endParaRPr lang="en-GB" u="sng"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Looking for the missing card among other </a:t>
            </a:r>
            <a:r>
              <a:rPr lang="en-GB" dirty="0" err="1"/>
              <a:t>passionated</a:t>
            </a:r>
            <a:r>
              <a:rPr lang="en-GB" dirty="0"/>
              <a:t> will improve engagement and experience sharing.</a:t>
            </a:r>
            <a:endParaRPr lang="it-IT" sz="1600" dirty="0">
              <a:solidFill>
                <a:schemeClr val="tx1">
                  <a:lumMod val="75000"/>
                  <a:lumOff val="25000"/>
                </a:schemeClr>
              </a:solidFill>
            </a:endParaRPr>
          </a:p>
        </p:txBody>
      </p:sp>
      <p:sp>
        <p:nvSpPr>
          <p:cNvPr id="8" name="Rettangolo con angoli arrotondati 7">
            <a:extLst>
              <a:ext uri="{FF2B5EF4-FFF2-40B4-BE49-F238E27FC236}">
                <a16:creationId xmlns:a16="http://schemas.microsoft.com/office/drawing/2014/main" id="{BFBFFA58-9518-D58D-61D0-8913AC3A9B03}"/>
              </a:ext>
            </a:extLst>
          </p:cNvPr>
          <p:cNvSpPr/>
          <p:nvPr/>
        </p:nvSpPr>
        <p:spPr>
          <a:xfrm>
            <a:off x="5707208" y="600450"/>
            <a:ext cx="6385761" cy="1962446"/>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Memory and Guess Who? board games (and online versions) Wanted! Edition</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traditional board games that have been declined in the years in several versions (Star Wars ed., Disney ed., etc.)</a:t>
            </a:r>
            <a:endParaRPr lang="en-GB" b="1" dirty="0"/>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scientific literature shows that board games and their online versions, are useful tool to improve learning ability and social interaction rate</a:t>
            </a:r>
          </a:p>
        </p:txBody>
      </p:sp>
      <p:sp>
        <p:nvSpPr>
          <p:cNvPr id="10" name="Rettangolo con angoli arrotondati 9">
            <a:extLst>
              <a:ext uri="{FF2B5EF4-FFF2-40B4-BE49-F238E27FC236}">
                <a16:creationId xmlns:a16="http://schemas.microsoft.com/office/drawing/2014/main" id="{5FA7B746-CA0A-616C-D47E-5304C5BB02D0}"/>
              </a:ext>
            </a:extLst>
          </p:cNvPr>
          <p:cNvSpPr/>
          <p:nvPr/>
        </p:nvSpPr>
        <p:spPr>
          <a:xfrm>
            <a:off x="8757341" y="5628969"/>
            <a:ext cx="3335628" cy="1078941"/>
          </a:xfrm>
          <a:prstGeom prst="roundRect">
            <a:avLst/>
          </a:prstGeom>
          <a:solidFill>
            <a:schemeClr val="bg1">
              <a:alpha val="94000"/>
            </a:schemeClr>
          </a:solidFill>
          <a:ln w="76200">
            <a:solidFill>
              <a:schemeClr val="accent4"/>
            </a:solidFill>
          </a:ln>
        </p:spPr>
        <p:txBody>
          <a:bodyPr vert="horz" lIns="0" tIns="45720" rIns="0" bIns="45720" rtlCol="0">
            <a:normAutofit fontScale="55000" lnSpcReduction="20000"/>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6"/>
              </a:rPr>
              <a:t>https://doi.org/10.1007/978-3-319-08596-8_80</a:t>
            </a:r>
            <a:r>
              <a:rPr lang="en-GB" dirty="0"/>
              <a:t>.</a:t>
            </a:r>
          </a:p>
        </p:txBody>
      </p:sp>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animEffect transition="in" filter="fade">
                                      <p:cBhvr>
                                        <p:cTn id="45" dur="500"/>
                                        <p:tgtEl>
                                          <p:spTgt spid="8">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500"/>
                                        <p:tgtEl>
                                          <p:spTgt spid="8">
                                            <p:txEl>
                                              <p:pRg st="2" end="2"/>
                                            </p:txEl>
                                          </p:spTgt>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xEl>
                                              <p:pRg st="0" end="0"/>
                                            </p:txEl>
                                          </p:spTgt>
                                        </p:tgtEl>
                                        <p:attrNameLst>
                                          <p:attrName>style.visibility</p:attrName>
                                        </p:attrNameLst>
                                      </p:cBhvr>
                                      <p:to>
                                        <p:strVal val="visible"/>
                                      </p:to>
                                    </p:set>
                                    <p:animEffect transition="in" filter="fade">
                                      <p:cBhvr>
                                        <p:cTn id="5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8" name="Segnaposto contenuto 2">
            <a:extLst>
              <a:ext uri="{FF2B5EF4-FFF2-40B4-BE49-F238E27FC236}">
                <a16:creationId xmlns:a16="http://schemas.microsoft.com/office/drawing/2014/main" id="{6B54C9AF-7D96-0E22-B995-58C9B0F758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67647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hlinkClick r:id="rId2"/>
            <a:extLst>
              <a:ext uri="{FF2B5EF4-FFF2-40B4-BE49-F238E27FC236}">
                <a16:creationId xmlns:a16="http://schemas.microsoft.com/office/drawing/2014/main" id="{287B6D5A-B8D0-80BF-D2EF-AF2AB38AA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6" name="Segnaposto contenuto 2">
            <a:extLst>
              <a:ext uri="{FF2B5EF4-FFF2-40B4-BE49-F238E27FC236}">
                <a16:creationId xmlns:a16="http://schemas.microsoft.com/office/drawing/2014/main" id="{662CBB56-E454-FE41-169D-F8B9CEDF85BD}"/>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4182459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hlinkClick r:id="rId2"/>
            <a:extLst>
              <a:ext uri="{FF2B5EF4-FFF2-40B4-BE49-F238E27FC236}">
                <a16:creationId xmlns:a16="http://schemas.microsoft.com/office/drawing/2014/main" id="{B5290372-45A1-D401-1D20-19DF4B663DC9}"/>
              </a:ext>
            </a:extLst>
          </p:cNvPr>
          <p:cNvPicPr>
            <a:picLocks noChangeAspect="1"/>
          </p:cNvPicPr>
          <p:nvPr/>
        </p:nvPicPr>
        <p:blipFill>
          <a:blip r:embed="rId3"/>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4"/>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sp>
        <p:nvSpPr>
          <p:cNvPr id="8" name="Segnaposto contenuto 2">
            <a:extLst>
              <a:ext uri="{FF2B5EF4-FFF2-40B4-BE49-F238E27FC236}">
                <a16:creationId xmlns:a16="http://schemas.microsoft.com/office/drawing/2014/main" id="{C1595F64-BC33-3001-D2ED-C92C68522AC6}"/>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3373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96515"/>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
        <p:nvSpPr>
          <p:cNvPr id="5" name="Segnaposto contenuto 2">
            <a:extLst>
              <a:ext uri="{FF2B5EF4-FFF2-40B4-BE49-F238E27FC236}">
                <a16:creationId xmlns:a16="http://schemas.microsoft.com/office/drawing/2014/main" id="{32BD535B-A161-1CC1-8D6D-9337FE33A07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135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52C57D-A102-33A0-7E76-F4EDD191F65A}"/>
              </a:ext>
            </a:extLst>
          </p:cNvPr>
          <p:cNvSpPr>
            <a:spLocks noGrp="1"/>
          </p:cNvSpPr>
          <p:nvPr>
            <p:ph type="title"/>
          </p:nvPr>
        </p:nvSpPr>
        <p:spPr>
          <a:xfrm>
            <a:off x="1103312" y="2417995"/>
            <a:ext cx="9404723" cy="1400530"/>
          </a:xfrm>
        </p:spPr>
        <p:txBody>
          <a:bodyPr/>
          <a:lstStyle/>
          <a:p>
            <a:r>
              <a:rPr lang="it-IT" dirty="0"/>
              <a:t>Navigate the website</a:t>
            </a:r>
            <a:br>
              <a:rPr lang="it-IT" dirty="0"/>
            </a:br>
            <a:r>
              <a:rPr lang="en-GB" dirty="0">
                <a:hlinkClick r:id="rId2"/>
              </a:rPr>
              <a:t>https://enri-ca.github.io/WANTED/</a:t>
            </a:r>
            <a:br>
              <a:rPr lang="en-GB" dirty="0"/>
            </a:br>
            <a:endParaRPr lang="en-GB" dirty="0"/>
          </a:p>
        </p:txBody>
      </p:sp>
      <p:sp>
        <p:nvSpPr>
          <p:cNvPr id="4" name="Segnaposto contenuto 2">
            <a:extLst>
              <a:ext uri="{FF2B5EF4-FFF2-40B4-BE49-F238E27FC236}">
                <a16:creationId xmlns:a16="http://schemas.microsoft.com/office/drawing/2014/main" id="{2020124D-A828-DEE4-99AB-EC463A533BE4}"/>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8140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a:t>Ideation process</a:t>
            </a:r>
          </a:p>
          <a:p>
            <a:pPr lvl="1"/>
            <a:r>
              <a:rPr lang="en-GB"/>
              <a:t>Preliminary brainstorming and data analysis</a:t>
            </a:r>
          </a:p>
          <a:p>
            <a:pPr lvl="1"/>
            <a:r>
              <a:rPr lang="en-GB"/>
              <a:t>Benchmark on reference institutions</a:t>
            </a:r>
          </a:p>
          <a:p>
            <a:pPr lvl="1"/>
            <a:r>
              <a:rPr lang="en-GB"/>
              <a:t>Ideation cards and disruptive design</a:t>
            </a:r>
          </a:p>
          <a:p>
            <a:pPr lvl="1"/>
            <a:r>
              <a:rPr lang="en-GB"/>
              <a:t>PACT FRAMEWORK</a:t>
            </a:r>
          </a:p>
          <a:p>
            <a:pPr lvl="1"/>
            <a:r>
              <a:rPr lang="en-GB"/>
              <a:t>SCENARIOS</a:t>
            </a:r>
          </a:p>
          <a:p>
            <a:pPr lvl="1"/>
            <a:r>
              <a:rPr lang="en-GB"/>
              <a:t>Cognitive focus</a:t>
            </a:r>
          </a:p>
          <a:p>
            <a:pPr lvl="1"/>
            <a:r>
              <a:rPr lang="en-GB"/>
              <a:t>Museological approach</a:t>
            </a:r>
          </a:p>
          <a:p>
            <a:pPr lvl="1"/>
            <a:endParaRPr lang="en-GB"/>
          </a:p>
          <a:p>
            <a:r>
              <a:rPr lang="en-GB" b="1"/>
              <a:t>RECAP</a:t>
            </a:r>
            <a:endParaRPr lang="en-GB" b="1" dirty="0"/>
          </a:p>
        </p:txBody>
      </p:sp>
      <p:sp>
        <p:nvSpPr>
          <p:cNvPr id="8" name="Titolo 1">
            <a:extLst>
              <a:ext uri="{FF2B5EF4-FFF2-40B4-BE49-F238E27FC236}">
                <a16:creationId xmlns:a16="http://schemas.microsoft.com/office/drawing/2014/main" id="{973BCACB-FD42-D90D-E533-F18B9BB127C9}"/>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
        <p:nvSpPr>
          <p:cNvPr id="4" name="Rettangolo con angoli arrotondati 3">
            <a:extLst>
              <a:ext uri="{FF2B5EF4-FFF2-40B4-BE49-F238E27FC236}">
                <a16:creationId xmlns:a16="http://schemas.microsoft.com/office/drawing/2014/main" id="{5F045CCE-71AB-B283-F260-C5DF4F396F5B}"/>
              </a:ext>
            </a:extLst>
          </p:cNvPr>
          <p:cNvSpPr/>
          <p:nvPr/>
        </p:nvSpPr>
        <p:spPr>
          <a:xfrm>
            <a:off x="5861271" y="1469091"/>
            <a:ext cx="5240318" cy="4133219"/>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2406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Textual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738648"/>
            <a:ext cx="6046669" cy="4896201"/>
          </a:xfrm>
          <a:prstGeom prst="roundRect">
            <a:avLst/>
          </a:prstGeom>
          <a:ln w="76200">
            <a:solidFill>
              <a:schemeClr val="accent4"/>
            </a:solidFill>
          </a:ln>
        </p:spPr>
        <p:txBody>
          <a:bodyPr vert="horz" lIns="0" tIns="45720" rIns="0" bIns="45720" rtlCol="0">
            <a:normAutofit lnSpcReduction="10000"/>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Often affection diminutives</a:t>
            </a:r>
            <a:r>
              <a:rPr lang="en-GB" sz="1600" dirty="0">
                <a:solidFill>
                  <a:schemeClr val="tx1">
                    <a:lumMod val="75000"/>
                    <a:lumOff val="25000"/>
                  </a:schemeClr>
                </a:solidFill>
              </a:rPr>
              <a:t>: “</a:t>
            </a:r>
            <a:r>
              <a:rPr lang="en-GB" sz="1600" dirty="0" err="1">
                <a:solidFill>
                  <a:schemeClr val="tx1">
                    <a:lumMod val="75000"/>
                    <a:lumOff val="25000"/>
                  </a:schemeClr>
                </a:solidFill>
              </a:rPr>
              <a:t>caniche</a:t>
            </a:r>
            <a:r>
              <a:rPr lang="en-GB" sz="1600" dirty="0">
                <a:solidFill>
                  <a:schemeClr val="tx1">
                    <a:lumMod val="75000"/>
                    <a:lumOff val="25000"/>
                  </a:schemeClr>
                </a:solidFill>
              </a:rPr>
              <a:t>” (little dog), “</a:t>
            </a:r>
            <a:r>
              <a:rPr lang="en-GB" sz="1600" dirty="0" err="1">
                <a:solidFill>
                  <a:schemeClr val="tx1">
                    <a:lumMod val="75000"/>
                    <a:lumOff val="25000"/>
                  </a:schemeClr>
                </a:solidFill>
              </a:rPr>
              <a:t>vestidito</a:t>
            </a:r>
            <a:r>
              <a:rPr lang="en-GB" sz="1600" dirty="0">
                <a:solidFill>
                  <a:schemeClr val="tx1">
                    <a:lumMod val="75000"/>
                    <a:lumOff val="25000"/>
                  </a:schemeClr>
                </a:solidFill>
              </a:rPr>
              <a:t>” (little dress), "</a:t>
            </a:r>
            <a:r>
              <a:rPr lang="en-GB" sz="1600" dirty="0" err="1">
                <a:solidFill>
                  <a:schemeClr val="tx1">
                    <a:lumMod val="75000"/>
                    <a:lumOff val="25000"/>
                  </a:schemeClr>
                </a:solidFill>
              </a:rPr>
              <a:t>patitas</a:t>
            </a:r>
            <a:r>
              <a:rPr lang="en-GB" sz="1600" dirty="0">
                <a:solidFill>
                  <a:schemeClr val="tx1">
                    <a:lumMod val="75000"/>
                    <a:lumOff val="25000"/>
                  </a:schemeClr>
                </a:solidFill>
              </a:rPr>
              <a:t>"(little paw), "</a:t>
            </a:r>
            <a:r>
              <a:rPr lang="en-GB" sz="1600" dirty="0" err="1">
                <a:solidFill>
                  <a:schemeClr val="tx1">
                    <a:lumMod val="75000"/>
                    <a:lumOff val="25000"/>
                  </a:schemeClr>
                </a:solidFill>
              </a:rPr>
              <a:t>pechitos</a:t>
            </a:r>
            <a:r>
              <a:rPr lang="en-GB" sz="1600" dirty="0">
                <a:solidFill>
                  <a:schemeClr val="tx1">
                    <a:lumMod val="75000"/>
                    <a:lumOff val="25000"/>
                  </a:schemeClr>
                </a:solidFill>
              </a:rPr>
              <a:t>" (little </a:t>
            </a:r>
            <a:r>
              <a:rPr lang="en-GB" sz="1600" dirty="0" err="1">
                <a:solidFill>
                  <a:schemeClr val="tx1">
                    <a:lumMod val="75000"/>
                    <a:lumOff val="25000"/>
                  </a:schemeClr>
                </a:solidFill>
              </a:rPr>
              <a:t>brest</a:t>
            </a:r>
            <a:r>
              <a:rPr lang="en-GB" sz="1600" dirty="0">
                <a:solidFill>
                  <a:schemeClr val="tx1">
                    <a:lumMod val="75000"/>
                    <a:lumOff val="25000"/>
                  </a:schemeClr>
                </a:solidFill>
              </a:rPr>
              <a:t>)</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talking in first person: </a:t>
            </a:r>
            <a:r>
              <a:rPr lang="en-GB" sz="1600" dirty="0">
                <a:solidFill>
                  <a:schemeClr val="tx1">
                    <a:lumMod val="75000"/>
                    <a:lumOff val="25000"/>
                  </a:schemeClr>
                </a:solidFill>
              </a:rPr>
              <a:t>“Me </a:t>
            </a:r>
            <a:r>
              <a:rPr lang="en-GB" sz="1600" dirty="0" err="1">
                <a:solidFill>
                  <a:schemeClr val="tx1">
                    <a:lumMod val="75000"/>
                    <a:lumOff val="25000"/>
                  </a:schemeClr>
                </a:solidFill>
              </a:rPr>
              <a:t>perdì</a:t>
            </a:r>
            <a:r>
              <a:rPr lang="en-GB" sz="1600" dirty="0">
                <a:solidFill>
                  <a:schemeClr val="tx1">
                    <a:lumMod val="75000"/>
                    <a:lumOff val="25000"/>
                  </a:schemeClr>
                </a:solidFill>
              </a:rPr>
              <a:t>” (I got lost);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Human pronouns:</a:t>
            </a:r>
            <a:r>
              <a:rPr lang="en-GB" sz="1600" dirty="0">
                <a:solidFill>
                  <a:schemeClr val="tx1">
                    <a:lumMod val="75000"/>
                    <a:lumOff val="25000"/>
                  </a:schemeClr>
                </a:solidFill>
              </a:rPr>
              <a:t> “</a:t>
            </a:r>
            <a:r>
              <a:rPr lang="en-GB" sz="1600" dirty="0" err="1">
                <a:solidFill>
                  <a:schemeClr val="tx1">
                    <a:lumMod val="75000"/>
                    <a:lumOff val="25000"/>
                  </a:schemeClr>
                </a:solidFill>
              </a:rPr>
              <a:t>ella</a:t>
            </a:r>
            <a:r>
              <a:rPr lang="en-GB" sz="1600" dirty="0">
                <a:solidFill>
                  <a:schemeClr val="tx1">
                    <a:lumMod val="75000"/>
                    <a:lumOff val="25000"/>
                  </a:schemeClr>
                </a:solidFill>
              </a:rPr>
              <a:t>” or “she”;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Quite human adjectives</a:t>
            </a:r>
            <a:r>
              <a:rPr lang="en-GB" sz="1600" dirty="0">
                <a:solidFill>
                  <a:schemeClr val="tx1">
                    <a:lumMod val="75000"/>
                    <a:lumOff val="25000"/>
                  </a:schemeClr>
                </a:solidFill>
              </a:rPr>
              <a:t>: "</a:t>
            </a:r>
            <a:r>
              <a:rPr lang="en-GB" sz="1600" dirty="0" err="1">
                <a:solidFill>
                  <a:schemeClr val="tx1">
                    <a:lumMod val="75000"/>
                    <a:lumOff val="25000"/>
                  </a:schemeClr>
                </a:solidFill>
              </a:rPr>
              <a:t>timido</a:t>
            </a:r>
            <a:r>
              <a:rPr lang="en-GB" sz="1600" dirty="0">
                <a:solidFill>
                  <a:schemeClr val="tx1">
                    <a:lumMod val="75000"/>
                    <a:lumOff val="25000"/>
                  </a:schemeClr>
                </a:solidFill>
              </a:rPr>
              <a:t>" (shy), "tonto“ (dumb)</a:t>
            </a:r>
          </a:p>
          <a:p>
            <a:pPr marL="0" lvl="1">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humanising of animals</a:t>
            </a:r>
            <a:r>
              <a:rPr lang="en-GB" sz="1600" dirty="0">
                <a:solidFill>
                  <a:schemeClr val="tx1">
                    <a:lumMod val="75000"/>
                    <a:lumOff val="25000"/>
                  </a:schemeClr>
                </a:solidFill>
              </a:rPr>
              <a:t>, namely the attribution of human's traits, emotions, or intentions to non-human entities.</a:t>
            </a:r>
          </a:p>
        </p:txBody>
      </p:sp>
      <p:pic>
        <p:nvPicPr>
          <p:cNvPr id="6" name="Immagine 5">
            <a:hlinkClick r:id="rId3"/>
            <a:extLst>
              <a:ext uri="{FF2B5EF4-FFF2-40B4-BE49-F238E27FC236}">
                <a16:creationId xmlns:a16="http://schemas.microsoft.com/office/drawing/2014/main" id="{44CD09D4-80B6-58E3-2BC8-1DE1C2BBECCC}"/>
              </a:ext>
            </a:extLst>
          </p:cNvPr>
          <p:cNvPicPr>
            <a:picLocks noChangeAspect="1"/>
          </p:cNvPicPr>
          <p:nvPr/>
        </p:nvPicPr>
        <p:blipFill>
          <a:blip r:embed="rId4"/>
          <a:stretch>
            <a:fillRect/>
          </a:stretch>
        </p:blipFill>
        <p:spPr>
          <a:xfrm>
            <a:off x="7065608" y="2355507"/>
            <a:ext cx="4825173" cy="3662481"/>
          </a:xfrm>
          <a:prstGeom prst="rect">
            <a:avLst/>
          </a:prstGeom>
        </p:spPr>
      </p:pic>
    </p:spTree>
    <p:extLst>
      <p:ext uri="{BB962C8B-B14F-4D97-AF65-F5344CB8AC3E}">
        <p14:creationId xmlns:p14="http://schemas.microsoft.com/office/powerpoint/2010/main" val="220529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Visual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853248"/>
            <a:ext cx="6046669" cy="4781601"/>
          </a:xfrm>
          <a:prstGeom prst="roundRect">
            <a:avLst/>
          </a:prstGeom>
          <a:ln w="76200">
            <a:solidFill>
              <a:schemeClr val="accent4"/>
            </a:solidFill>
          </a:ln>
        </p:spPr>
        <p:txBody>
          <a:bodyPr vert="horz" lIns="0" tIns="45720" rIns="0" bIns="45720" rtlCol="0">
            <a:normAutofit/>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Global layout recalling Wanted bandits’ bans&gt;</a:t>
            </a:r>
            <a:r>
              <a:rPr lang="en-GB" sz="1600" b="1" dirty="0">
                <a:solidFill>
                  <a:schemeClr val="tx1">
                    <a:lumMod val="75000"/>
                    <a:lumOff val="25000"/>
                  </a:schemeClr>
                </a:solidFill>
              </a:rPr>
              <a:t>call for action / inverted metaphor</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manually added details from the caregiver, such as colouring black-and-white A4 b/w laser-printed copy (“collar </a:t>
            </a:r>
            <a:r>
              <a:rPr lang="en-GB" sz="1600" dirty="0" err="1">
                <a:solidFill>
                  <a:schemeClr val="tx1">
                    <a:lumMod val="75000"/>
                    <a:lumOff val="25000"/>
                  </a:schemeClr>
                </a:solidFill>
              </a:rPr>
              <a:t>verde</a:t>
            </a:r>
            <a:r>
              <a:rPr lang="en-GB" sz="1600" dirty="0">
                <a:solidFill>
                  <a:schemeClr val="tx1">
                    <a:lumMod val="75000"/>
                    <a:lumOff val="25000"/>
                  </a:schemeClr>
                </a:solidFill>
              </a:rPr>
              <a:t>” or “</a:t>
            </a:r>
            <a:r>
              <a:rPr lang="en-GB" sz="1600" dirty="0" err="1">
                <a:solidFill>
                  <a:schemeClr val="tx1">
                    <a:lumMod val="75000"/>
                    <a:lumOff val="25000"/>
                  </a:schemeClr>
                </a:solidFill>
              </a:rPr>
              <a:t>vestidito</a:t>
            </a:r>
            <a:r>
              <a:rPr lang="en-GB" sz="1600" dirty="0">
                <a:solidFill>
                  <a:schemeClr val="tx1">
                    <a:lumMod val="75000"/>
                    <a:lumOff val="25000"/>
                  </a:schemeClr>
                </a:solidFill>
              </a:rPr>
              <a:t> rojo” “</a:t>
            </a:r>
            <a:r>
              <a:rPr lang="en-GB" sz="1600" dirty="0" err="1">
                <a:solidFill>
                  <a:schemeClr val="tx1">
                    <a:lumMod val="75000"/>
                    <a:lumOff val="25000"/>
                  </a:schemeClr>
                </a:solidFill>
              </a:rPr>
              <a:t>camiseta</a:t>
            </a:r>
            <a:r>
              <a:rPr lang="en-GB" sz="1600" dirty="0">
                <a:solidFill>
                  <a:schemeClr val="tx1">
                    <a:lumMod val="75000"/>
                    <a:lumOff val="25000"/>
                  </a:schemeClr>
                </a:solidFill>
              </a:rPr>
              <a:t> de </a:t>
            </a:r>
            <a:r>
              <a:rPr lang="en-GB" sz="1600" dirty="0" err="1">
                <a:solidFill>
                  <a:schemeClr val="tx1">
                    <a:lumMod val="75000"/>
                    <a:lumOff val="25000"/>
                  </a:schemeClr>
                </a:solidFill>
              </a:rPr>
              <a:t>argentina</a:t>
            </a:r>
            <a:r>
              <a:rPr lang="en-GB" sz="1600" dirty="0">
                <a:solidFill>
                  <a:schemeClr val="tx1">
                    <a:lumMod val="75000"/>
                    <a:lumOff val="25000"/>
                  </a:schemeClr>
                </a:solidFill>
              </a:rPr>
              <a:t>”)</a:t>
            </a:r>
          </a:p>
          <a:p>
            <a:pPr>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a:lnSpc>
                <a:spcPct val="120000"/>
              </a:lnSpc>
              <a:spcBef>
                <a:spcPts val="1200"/>
              </a:spcBef>
              <a:spcAft>
                <a:spcPts val="200"/>
              </a:spcAft>
              <a:buClr>
                <a:schemeClr val="tx1"/>
              </a:buClr>
              <a:buSzPct val="100000"/>
            </a:pPr>
            <a:r>
              <a:rPr lang="en-GB" sz="1600" b="1" dirty="0">
                <a:solidFill>
                  <a:schemeClr val="tx1">
                    <a:lumMod val="75000"/>
                    <a:lumOff val="25000"/>
                  </a:schemeClr>
                </a:solidFill>
              </a:rPr>
              <a:t>affective tie between the lost animals and their owners</a:t>
            </a:r>
          </a:p>
        </p:txBody>
      </p:sp>
      <p:pic>
        <p:nvPicPr>
          <p:cNvPr id="6" name="Immagine 5">
            <a:extLst>
              <a:ext uri="{FF2B5EF4-FFF2-40B4-BE49-F238E27FC236}">
                <a16:creationId xmlns:a16="http://schemas.microsoft.com/office/drawing/2014/main" id="{44CD09D4-80B6-58E3-2BC8-1DE1C2BBECCC}"/>
              </a:ext>
            </a:extLst>
          </p:cNvPr>
          <p:cNvPicPr>
            <a:picLocks noChangeAspect="1"/>
          </p:cNvPicPr>
          <p:nvPr/>
        </p:nvPicPr>
        <p:blipFill>
          <a:blip r:embed="rId3"/>
          <a:stretch>
            <a:fillRect/>
          </a:stretch>
        </p:blipFill>
        <p:spPr>
          <a:xfrm>
            <a:off x="7142882" y="2034461"/>
            <a:ext cx="4825173" cy="3662481"/>
          </a:xfrm>
          <a:prstGeom prst="rect">
            <a:avLst/>
          </a:prstGeom>
        </p:spPr>
      </p:pic>
    </p:spTree>
    <p:extLst>
      <p:ext uri="{BB962C8B-B14F-4D97-AF65-F5344CB8AC3E}">
        <p14:creationId xmlns:p14="http://schemas.microsoft.com/office/powerpoint/2010/main" val="124196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1: memorial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Segnaposto contenuto 3">
            <a:extLst>
              <a:ext uri="{FF2B5EF4-FFF2-40B4-BE49-F238E27FC236}">
                <a16:creationId xmlns:a16="http://schemas.microsoft.com/office/drawing/2014/main" id="{68D40336-144F-E0FB-D6D4-959A91D11789}"/>
              </a:ext>
            </a:extLst>
          </p:cNvPr>
          <p:cNvSpPr txBox="1">
            <a:spLocks/>
          </p:cNvSpPr>
          <p:nvPr/>
        </p:nvSpPr>
        <p:spPr>
          <a:xfrm>
            <a:off x="1103313" y="1674254"/>
            <a:ext cx="7179296" cy="49583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memorial museums and installations</a:t>
            </a:r>
            <a:endParaRPr lang="en-GB" dirty="0"/>
          </a:p>
          <a:p>
            <a:pPr lvl="1"/>
            <a:r>
              <a:rPr lang="en-GB" u="sng" dirty="0">
                <a:hlinkClick r:id="rId3"/>
              </a:rPr>
              <a:t>Museo per la Memoria di </a:t>
            </a:r>
            <a:r>
              <a:rPr lang="en-GB" u="sng" dirty="0" err="1">
                <a:hlinkClick r:id="rId3"/>
              </a:rPr>
              <a:t>Ustica</a:t>
            </a:r>
            <a:r>
              <a:rPr lang="en-GB" dirty="0"/>
              <a:t> – realized by Christian </a:t>
            </a:r>
            <a:r>
              <a:rPr lang="en-GB" dirty="0" err="1"/>
              <a:t>Boltanski</a:t>
            </a:r>
            <a:r>
              <a:rPr lang="en-GB" dirty="0"/>
              <a:t>, artist specially devoted to memory and memorial issues</a:t>
            </a:r>
          </a:p>
          <a:p>
            <a:pPr lvl="1"/>
            <a:r>
              <a:rPr lang="en-GB" u="sng" dirty="0" err="1">
                <a:hlinkClick r:id="rId4"/>
              </a:rPr>
              <a:t>Sacrario</a:t>
            </a:r>
            <a:r>
              <a:rPr lang="en-GB" u="sng" dirty="0">
                <a:hlinkClick r:id="rId4"/>
              </a:rPr>
              <a:t> partigiani in Piazza </a:t>
            </a:r>
            <a:r>
              <a:rPr lang="en-GB" u="sng" dirty="0" err="1">
                <a:hlinkClick r:id="rId4"/>
              </a:rPr>
              <a:t>Nettuno</a:t>
            </a:r>
            <a:r>
              <a:rPr lang="en-GB" u="sng" dirty="0">
                <a:hlinkClick r:id="rId4"/>
              </a:rPr>
              <a:t> a Bologna</a:t>
            </a:r>
            <a:r>
              <a:rPr lang="en-GB" dirty="0"/>
              <a:t> started as a spontaneous initiative of Bologna’s inhabitants</a:t>
            </a:r>
          </a:p>
          <a:p>
            <a:pPr lvl="1"/>
            <a:r>
              <a:rPr lang="en-GB" u="sng" dirty="0" err="1">
                <a:hlinkClick r:id="rId5"/>
              </a:rPr>
              <a:t>Archivo</a:t>
            </a:r>
            <a:r>
              <a:rPr lang="en-GB" u="sng" dirty="0">
                <a:hlinkClick r:id="rId5"/>
              </a:rPr>
              <a:t> Provincial de la Memoria/Ex D2</a:t>
            </a:r>
            <a:r>
              <a:rPr lang="en-GB" dirty="0"/>
              <a:t>, desaparecidos archive in Cordoba Argentina </a:t>
            </a:r>
          </a:p>
          <a:p>
            <a:pPr marL="0" indent="0">
              <a:buNone/>
            </a:pPr>
            <a:endParaRPr lang="en-GB" dirty="0"/>
          </a:p>
          <a:p>
            <a:pPr marL="0" indent="0">
              <a:buNone/>
            </a:pPr>
            <a:r>
              <a:rPr lang="en-GB" dirty="0"/>
              <a:t>Devoted to celebrate the </a:t>
            </a:r>
            <a:r>
              <a:rPr lang="en-GB" b="1" dirty="0"/>
              <a:t>intimate memory of missed beloved-ones</a:t>
            </a:r>
            <a:r>
              <a:rPr lang="en-GB" dirty="0"/>
              <a:t> together with preserve the </a:t>
            </a:r>
            <a:r>
              <a:rPr lang="en-GB" b="1" dirty="0"/>
              <a:t>public testimony of historical facts</a:t>
            </a:r>
          </a:p>
          <a:p>
            <a:pPr marL="0" indent="0">
              <a:buNone/>
            </a:pPr>
            <a:endParaRPr lang="en-GB" dirty="0"/>
          </a:p>
          <a:p>
            <a:pPr marL="0" indent="0">
              <a:buNone/>
            </a:pPr>
            <a:r>
              <a:rPr lang="en-GB" dirty="0"/>
              <a:t>Not suitable to celebrate the </a:t>
            </a:r>
            <a:r>
              <a:rPr lang="en-GB" b="1" dirty="0"/>
              <a:t>joyful</a:t>
            </a:r>
            <a:r>
              <a:rPr lang="en-GB" dirty="0"/>
              <a:t> part of the relationship with the – hopefully momentarily – lost pets. </a:t>
            </a:r>
          </a:p>
        </p:txBody>
      </p:sp>
      <p:pic>
        <p:nvPicPr>
          <p:cNvPr id="2052" name="Immagine 1">
            <a:extLst>
              <a:ext uri="{FF2B5EF4-FFF2-40B4-BE49-F238E27FC236}">
                <a16:creationId xmlns:a16="http://schemas.microsoft.com/office/drawing/2014/main" id="{D1896FE8-9A88-BF84-2E4B-FD744FC05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6515" y="1430158"/>
            <a:ext cx="25336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7">
            <a:extLst>
              <a:ext uri="{FF2B5EF4-FFF2-40B4-BE49-F238E27FC236}">
                <a16:creationId xmlns:a16="http://schemas.microsoft.com/office/drawing/2014/main" id="{C7FED63A-6496-675E-81A4-4C94651BADB2}"/>
              </a:ext>
            </a:extLst>
          </p:cNvPr>
          <p:cNvPicPr>
            <a:picLocks noChangeAspect="1"/>
          </p:cNvPicPr>
          <p:nvPr/>
        </p:nvPicPr>
        <p:blipFill>
          <a:blip r:embed="rId7"/>
          <a:stretch>
            <a:fillRect/>
          </a:stretch>
        </p:blipFill>
        <p:spPr>
          <a:xfrm>
            <a:off x="8160835" y="3801179"/>
            <a:ext cx="3439330" cy="2676525"/>
          </a:xfrm>
          <a:prstGeom prst="rect">
            <a:avLst/>
          </a:prstGeom>
        </p:spPr>
      </p:pic>
    </p:spTree>
    <p:extLst>
      <p:ext uri="{BB962C8B-B14F-4D97-AF65-F5344CB8AC3E}">
        <p14:creationId xmlns:p14="http://schemas.microsoft.com/office/powerpoint/2010/main" val="3620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2: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3" y="3429000"/>
            <a:ext cx="10641012" cy="2819399"/>
          </a:xfrm>
        </p:spPr>
        <p:txBody>
          <a:bodyPr>
            <a:normAutofit/>
          </a:bodyPr>
          <a:lstStyle/>
          <a:p>
            <a:r>
              <a:rPr lang="en-GB" b="1" dirty="0"/>
              <a:t>Pet/animal museums</a:t>
            </a:r>
            <a:endParaRPr lang="it-IT" dirty="0"/>
          </a:p>
          <a:p>
            <a:r>
              <a:rPr lang="it-IT" dirty="0">
                <a:hlinkClick r:id="rId3"/>
              </a:rPr>
              <a:t>Collezione di Anatomia degli Animali Domestici dell’Università di Bologna</a:t>
            </a:r>
            <a:r>
              <a:rPr lang="it-IT" dirty="0"/>
              <a:t> </a:t>
            </a:r>
            <a:r>
              <a:rPr lang="it-IT" dirty="0" err="1"/>
              <a:t>scientific</a:t>
            </a:r>
            <a:r>
              <a:rPr lang="it-IT" dirty="0"/>
              <a:t> institutions </a:t>
            </a:r>
            <a:r>
              <a:rPr lang="it-IT" dirty="0" err="1"/>
              <a:t>but</a:t>
            </a:r>
            <a:r>
              <a:rPr lang="it-IT" dirty="0"/>
              <a:t> a </a:t>
            </a:r>
            <a:r>
              <a:rPr lang="it-IT" dirty="0" err="1"/>
              <a:t>little</a:t>
            </a:r>
            <a:r>
              <a:rPr lang="it-IT" dirty="0"/>
              <a:t> </a:t>
            </a:r>
            <a:r>
              <a:rPr lang="it-IT" dirty="0" err="1"/>
              <a:t>too</a:t>
            </a:r>
            <a:r>
              <a:rPr lang="it-IT" dirty="0"/>
              <a:t> «</a:t>
            </a:r>
            <a:r>
              <a:rPr lang="it-IT" dirty="0" err="1"/>
              <a:t>medical</a:t>
            </a:r>
            <a:r>
              <a:rPr lang="it-IT" dirty="0"/>
              <a:t>»…</a:t>
            </a:r>
          </a:p>
          <a:p>
            <a:r>
              <a:rPr lang="en-GB" dirty="0"/>
              <a:t>examples from Simona </a:t>
            </a:r>
            <a:r>
              <a:rPr lang="en-GB" dirty="0" err="1"/>
              <a:t>Caraceni</a:t>
            </a:r>
            <a:r>
              <a:rPr lang="en-GB" dirty="0"/>
              <a:t> in her </a:t>
            </a:r>
            <a:r>
              <a:rPr lang="en-GB" dirty="0" err="1"/>
              <a:t>Mewselogy</a:t>
            </a:r>
            <a:r>
              <a:rPr lang="en-GB" dirty="0"/>
              <a:t> course slides (Hermitage cats army guards, </a:t>
            </a:r>
            <a:r>
              <a:rPr lang="en-GB" u="sng" dirty="0">
                <a:hlinkClick r:id="rId4"/>
              </a:rPr>
              <a:t>Le chat du Louvre</a:t>
            </a:r>
            <a:r>
              <a:rPr lang="en-GB" dirty="0"/>
              <a:t>, </a:t>
            </a:r>
            <a:r>
              <a:rPr lang="en-GB" u="sng" dirty="0">
                <a:hlinkClick r:id="rId5"/>
              </a:rPr>
              <a:t>Cat Museum Kotor</a:t>
            </a:r>
            <a:r>
              <a:rPr lang="en-GB" dirty="0"/>
              <a:t> and Cats Museum Malaysia) </a:t>
            </a:r>
            <a:endParaRPr lang="it-IT" dirty="0"/>
          </a:p>
          <a:p>
            <a:r>
              <a:rPr lang="it-IT" dirty="0" err="1"/>
              <a:t>further</a:t>
            </a:r>
            <a:r>
              <a:rPr lang="it-IT" dirty="0"/>
              <a:t> short and </a:t>
            </a:r>
            <a:r>
              <a:rPr lang="it-IT" dirty="0" err="1"/>
              <a:t>lazy</a:t>
            </a:r>
            <a:r>
              <a:rPr lang="it-IT" dirty="0"/>
              <a:t> </a:t>
            </a:r>
            <a:r>
              <a:rPr lang="it-IT" dirty="0" err="1"/>
              <a:t>google-search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(over the first 10) «</a:t>
            </a:r>
            <a:r>
              <a:rPr lang="en-GB" dirty="0">
                <a:hlinkClick r:id="rId6"/>
              </a:rPr>
              <a:t>17 Dog and Cat Museums Around the World</a:t>
            </a:r>
            <a:r>
              <a:rPr lang="en-GB" dirty="0"/>
              <a:t>»</a:t>
            </a:r>
            <a:endParaRPr lang="it-IT"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53F2F929-886E-71DD-4302-0F894C76572A}"/>
              </a:ext>
            </a:extLst>
          </p:cNvPr>
          <p:cNvPicPr>
            <a:picLocks noChangeAspect="1"/>
          </p:cNvPicPr>
          <p:nvPr/>
        </p:nvPicPr>
        <p:blipFill>
          <a:blip r:embed="rId7"/>
          <a:stretch>
            <a:fillRect/>
          </a:stretch>
        </p:blipFill>
        <p:spPr>
          <a:xfrm>
            <a:off x="3886200" y="1304925"/>
            <a:ext cx="7858125" cy="2124075"/>
          </a:xfrm>
          <a:prstGeom prst="rect">
            <a:avLst/>
          </a:prstGeom>
        </p:spPr>
      </p:pic>
    </p:spTree>
    <p:extLst>
      <p:ext uri="{BB962C8B-B14F-4D97-AF65-F5344CB8AC3E}">
        <p14:creationId xmlns:p14="http://schemas.microsoft.com/office/powerpoint/2010/main" val="16051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2052918"/>
            <a:ext cx="9947547" cy="4195481"/>
          </a:xfrm>
        </p:spPr>
        <p:txBody>
          <a:bodyPr>
            <a:normAutofit fontScale="92500" lnSpcReduction="20000"/>
          </a:bodyPr>
          <a:lstStyle/>
          <a:p>
            <a:r>
              <a:rPr lang="it-IT" dirty="0" err="1"/>
              <a:t>Broadly</a:t>
            </a:r>
            <a:r>
              <a:rPr lang="it-IT" dirty="0"/>
              <a:t> </a:t>
            </a:r>
            <a:r>
              <a:rPr lang="it-IT" dirty="0" err="1"/>
              <a:t>analyzing</a:t>
            </a:r>
            <a:r>
              <a:rPr lang="it-IT" dirty="0"/>
              <a:t> the «</a:t>
            </a:r>
            <a:r>
              <a:rPr lang="en-GB" dirty="0">
                <a:hlinkClick r:id="rId3"/>
              </a:rPr>
              <a:t>17 Dog and Cat Museums Around the World</a:t>
            </a:r>
            <a:r>
              <a:rPr lang="en-GB" dirty="0"/>
              <a:t>»,</a:t>
            </a:r>
            <a:r>
              <a:rPr lang="it-IT" dirty="0"/>
              <a:t> </a:t>
            </a:r>
            <a:r>
              <a:rPr lang="it-IT" dirty="0" err="1"/>
              <a:t>we</a:t>
            </a:r>
            <a:r>
              <a:rPr lang="it-IT" dirty="0"/>
              <a:t> </a:t>
            </a:r>
            <a:r>
              <a:rPr lang="it-IT" dirty="0" err="1"/>
              <a:t>find</a:t>
            </a:r>
            <a:r>
              <a:rPr lang="it-IT" dirty="0"/>
              <a:t> some </a:t>
            </a:r>
            <a:r>
              <a:rPr lang="it-IT" dirty="0" err="1"/>
              <a:t>recurrent</a:t>
            </a:r>
            <a:r>
              <a:rPr lang="it-IT" dirty="0"/>
              <a:t> </a:t>
            </a:r>
            <a:r>
              <a:rPr lang="it-IT" dirty="0" err="1"/>
              <a:t>caracheristics</a:t>
            </a:r>
            <a:r>
              <a:rPr lang="it-IT" dirty="0"/>
              <a:t> </a:t>
            </a:r>
            <a:r>
              <a:rPr lang="it-IT" dirty="0" err="1"/>
              <a:t>such</a:t>
            </a:r>
            <a:r>
              <a:rPr lang="it-IT" dirty="0"/>
              <a:t> </a:t>
            </a:r>
            <a:r>
              <a:rPr lang="it-IT" dirty="0" err="1"/>
              <a:t>as</a:t>
            </a:r>
            <a:r>
              <a:rPr lang="it-IT" dirty="0"/>
              <a:t>:</a:t>
            </a:r>
          </a:p>
          <a:p>
            <a:endParaRPr lang="it-IT" dirty="0"/>
          </a:p>
          <a:p>
            <a:pPr lvl="1"/>
            <a:r>
              <a:rPr lang="it-IT" dirty="0" err="1"/>
              <a:t>Lot</a:t>
            </a:r>
            <a:r>
              <a:rPr lang="it-IT" dirty="0"/>
              <a:t> of </a:t>
            </a:r>
            <a:r>
              <a:rPr lang="it-IT" b="1" dirty="0"/>
              <a:t>single-pet </a:t>
            </a:r>
            <a:r>
              <a:rPr lang="it-IT" b="1" dirty="0" err="1"/>
              <a:t>celebrating</a:t>
            </a:r>
            <a:r>
              <a:rPr lang="it-IT" b="1" dirty="0"/>
              <a:t> </a:t>
            </a:r>
            <a:r>
              <a:rPr lang="it-IT" dirty="0"/>
              <a:t>institutions</a:t>
            </a:r>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b="1" dirty="0" err="1"/>
              <a:t>Lack</a:t>
            </a:r>
            <a:r>
              <a:rPr lang="it-IT" b="1" dirty="0"/>
              <a:t> of high </a:t>
            </a:r>
            <a:r>
              <a:rPr lang="it-IT" b="1" dirty="0" err="1"/>
              <a:t>museological</a:t>
            </a:r>
            <a:r>
              <a:rPr lang="it-IT" b="1" dirty="0"/>
              <a:t> standards</a:t>
            </a:r>
          </a:p>
          <a:p>
            <a:endParaRPr lang="it-IT" b="1" dirty="0"/>
          </a:p>
          <a:p>
            <a:r>
              <a:rPr lang="it-IT" b="1" dirty="0"/>
              <a:t>IN GENERAL:</a:t>
            </a:r>
            <a:endParaRPr lang="it-IT"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Try anyway to analyse a physical museum as a possible reference institution (1)</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Rettangolo con angoli arrotondati 4">
            <a:extLst>
              <a:ext uri="{FF2B5EF4-FFF2-40B4-BE49-F238E27FC236}">
                <a16:creationId xmlns:a16="http://schemas.microsoft.com/office/drawing/2014/main" id="{C8E2399D-F5B6-FEB2-5F74-BD0805BFCE9F}"/>
              </a:ext>
            </a:extLst>
          </p:cNvPr>
          <p:cNvSpPr/>
          <p:nvPr/>
        </p:nvSpPr>
        <p:spPr>
          <a:xfrm>
            <a:off x="7868992" y="2553858"/>
            <a:ext cx="3747752" cy="252041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nSpc>
                <a:spcPct val="120000"/>
              </a:lnSpc>
              <a:spcBef>
                <a:spcPts val="1200"/>
              </a:spcBef>
              <a:spcAft>
                <a:spcPts val="200"/>
              </a:spcAft>
              <a:buClr>
                <a:schemeClr val="tx1"/>
              </a:buClr>
              <a:buSzPct val="100000"/>
            </a:pPr>
            <a:r>
              <a:rPr lang="en-GB" sz="1600" dirty="0">
                <a:solidFill>
                  <a:srgbClr val="FFFFFF"/>
                </a:solidFill>
              </a:rPr>
              <a:t>A museum is a non-profit, </a:t>
            </a:r>
            <a:r>
              <a:rPr lang="en-GB" sz="1600" b="1" dirty="0">
                <a:solidFill>
                  <a:srgbClr val="FFFFFF"/>
                </a:solidFill>
              </a:rPr>
              <a:t>permanent institution </a:t>
            </a:r>
            <a:r>
              <a:rPr lang="en-GB" sz="1600" dirty="0">
                <a:solidFill>
                  <a:srgbClr val="FFFFFF"/>
                </a:solidFill>
              </a:rPr>
              <a:t>in the service of society and its development, open to the public, which acquires, conserves, </a:t>
            </a:r>
            <a:r>
              <a:rPr lang="en-GB" sz="1600" b="1" dirty="0">
                <a:solidFill>
                  <a:srgbClr val="FFFFFF"/>
                </a:solidFill>
              </a:rPr>
              <a:t>researches</a:t>
            </a:r>
            <a:r>
              <a:rPr lang="en-GB" sz="1600" dirty="0">
                <a:solidFill>
                  <a:srgbClr val="FFFFFF"/>
                </a:solidFill>
              </a:rPr>
              <a:t>, communicates and exhibits the tangible and intangible heritage of humanity and its environment for the purposes of education, study and enjoyment.</a:t>
            </a:r>
            <a:endParaRPr lang="it-IT" sz="1600" dirty="0">
              <a:solidFill>
                <a:schemeClr val="tx1">
                  <a:lumMod val="75000"/>
                  <a:lumOff val="25000"/>
                </a:schemeClr>
              </a:solidFill>
            </a:endParaRPr>
          </a:p>
        </p:txBody>
      </p:sp>
      <p:sp>
        <p:nvSpPr>
          <p:cNvPr id="8" name="Titolo 1">
            <a:extLst>
              <a:ext uri="{FF2B5EF4-FFF2-40B4-BE49-F238E27FC236}">
                <a16:creationId xmlns:a16="http://schemas.microsoft.com/office/drawing/2014/main" id="{86150EC0-7A15-BC36-5EFB-D0261CCEC83F}"/>
              </a:ext>
            </a:extLst>
          </p:cNvPr>
          <p:cNvSpPr txBox="1">
            <a:spLocks/>
          </p:cNvSpPr>
          <p:nvPr/>
        </p:nvSpPr>
        <p:spPr>
          <a:xfrm>
            <a:off x="1103312" y="624110"/>
            <a:ext cx="10922111" cy="1280890"/>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2: human-pet relation cultural institutions</a:t>
            </a:r>
          </a:p>
        </p:txBody>
      </p:sp>
    </p:spTree>
    <p:extLst>
      <p:ext uri="{BB962C8B-B14F-4D97-AF65-F5344CB8AC3E}">
        <p14:creationId xmlns:p14="http://schemas.microsoft.com/office/powerpoint/2010/main" val="1406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1700012"/>
            <a:ext cx="9947547" cy="4548388"/>
          </a:xfrm>
          <a:ln>
            <a:noFill/>
          </a:ln>
        </p:spPr>
        <p:txBody>
          <a:bodyPr>
            <a:normAutofit fontScale="92500" lnSpcReduction="10000"/>
          </a:bodyPr>
          <a:lstStyle/>
          <a:p>
            <a:r>
              <a:rPr lang="it-IT" dirty="0"/>
              <a:t>Idea of </a:t>
            </a:r>
            <a:r>
              <a:rPr lang="it-IT" dirty="0" err="1"/>
              <a:t>creating</a:t>
            </a:r>
            <a:r>
              <a:rPr lang="it-IT" dirty="0"/>
              <a:t> a </a:t>
            </a:r>
            <a:r>
              <a:rPr lang="it-IT" b="1" dirty="0" err="1"/>
              <a:t>virtual</a:t>
            </a:r>
            <a:r>
              <a:rPr lang="it-IT" b="1" dirty="0"/>
              <a:t> cultural </a:t>
            </a:r>
            <a:r>
              <a:rPr lang="it-IT" b="1" dirty="0" err="1"/>
              <a:t>environment</a:t>
            </a:r>
            <a:r>
              <a:rPr lang="it-IT" b="1" dirty="0"/>
              <a:t> </a:t>
            </a:r>
            <a:r>
              <a:rPr lang="it-IT" dirty="0" err="1"/>
              <a:t>as</a:t>
            </a:r>
            <a:r>
              <a:rPr lang="it-IT" dirty="0"/>
              <a:t> </a:t>
            </a:r>
            <a:r>
              <a:rPr lang="it-IT" dirty="0" err="1"/>
              <a:t>reference</a:t>
            </a:r>
            <a:r>
              <a:rPr lang="it-IT" dirty="0"/>
              <a:t> </a:t>
            </a:r>
            <a:r>
              <a:rPr lang="it-IT" dirty="0" err="1"/>
              <a:t>istitution</a:t>
            </a:r>
            <a:r>
              <a:rPr lang="it-IT" dirty="0"/>
              <a:t>: </a:t>
            </a:r>
          </a:p>
          <a:p>
            <a:pPr lvl="1"/>
            <a:r>
              <a:rPr lang="it-IT" dirty="0" err="1"/>
              <a:t>Collecting</a:t>
            </a:r>
            <a:r>
              <a:rPr lang="it-IT" dirty="0"/>
              <a:t> stories of human-</a:t>
            </a:r>
            <a:r>
              <a:rPr lang="it-IT" dirty="0" err="1"/>
              <a:t>animal</a:t>
            </a:r>
            <a:r>
              <a:rPr lang="it-IT" dirty="0"/>
              <a:t> </a:t>
            </a:r>
            <a:r>
              <a:rPr lang="it-IT" dirty="0" err="1"/>
              <a:t>affective</a:t>
            </a:r>
            <a:r>
              <a:rPr lang="it-IT" dirty="0"/>
              <a:t> </a:t>
            </a:r>
            <a:r>
              <a:rPr lang="it-IT" dirty="0" err="1"/>
              <a:t>relationships</a:t>
            </a:r>
            <a:endParaRPr lang="it-IT" dirty="0"/>
          </a:p>
          <a:p>
            <a:pPr lvl="1"/>
            <a:r>
              <a:rPr lang="it-IT" dirty="0" err="1"/>
              <a:t>Providing</a:t>
            </a:r>
            <a:r>
              <a:rPr lang="it-IT" dirty="0"/>
              <a:t> cultural </a:t>
            </a:r>
            <a:r>
              <a:rPr lang="it-IT" dirty="0" err="1"/>
              <a:t>contents</a:t>
            </a:r>
            <a:endParaRPr lang="it-IT" b="1" dirty="0"/>
          </a:p>
          <a:p>
            <a:pPr lvl="2"/>
            <a:r>
              <a:rPr lang="it-IT" b="1" dirty="0" err="1"/>
              <a:t>Providing</a:t>
            </a:r>
            <a:r>
              <a:rPr lang="it-IT" b="1" dirty="0"/>
              <a:t> cultural </a:t>
            </a:r>
            <a:r>
              <a:rPr lang="it-IT" b="1" dirty="0" err="1"/>
              <a:t>contents</a:t>
            </a:r>
            <a:r>
              <a:rPr lang="it-IT" dirty="0"/>
              <a:t> by</a:t>
            </a:r>
            <a:r>
              <a:rPr lang="it-IT" b="1" dirty="0"/>
              <a:t> </a:t>
            </a:r>
            <a:r>
              <a:rPr lang="it-IT" dirty="0" err="1"/>
              <a:t>talking</a:t>
            </a:r>
            <a:endParaRPr lang="it-IT" dirty="0"/>
          </a:p>
          <a:p>
            <a:pPr marL="914400" lvl="2" indent="0">
              <a:buNone/>
            </a:pPr>
            <a:r>
              <a:rPr lang="it-IT" b="1" dirty="0"/>
              <a:t>stories of «</a:t>
            </a:r>
            <a:r>
              <a:rPr lang="it-IT" b="1" dirty="0" err="1"/>
              <a:t>renowned</a:t>
            </a:r>
            <a:r>
              <a:rPr lang="it-IT" b="1" dirty="0"/>
              <a:t> </a:t>
            </a:r>
            <a:r>
              <a:rPr lang="it-IT" b="1" dirty="0" err="1"/>
              <a:t>humans</a:t>
            </a:r>
            <a:r>
              <a:rPr lang="it-IT" b="1" dirty="0"/>
              <a:t>» (</a:t>
            </a:r>
            <a:r>
              <a:rPr lang="it-IT" b="1" dirty="0" err="1"/>
              <a:t>such</a:t>
            </a:r>
            <a:r>
              <a:rPr lang="it-IT" b="1" dirty="0"/>
              <a:t> </a:t>
            </a:r>
            <a:r>
              <a:rPr lang="it-IT" b="1" dirty="0" err="1"/>
              <a:t>as</a:t>
            </a:r>
            <a:r>
              <a:rPr lang="it-IT" b="1" dirty="0"/>
              <a:t> </a:t>
            </a:r>
            <a:r>
              <a:rPr lang="it-IT" b="1" dirty="0" err="1"/>
              <a:t>artists</a:t>
            </a:r>
            <a:r>
              <a:rPr lang="it-IT" b="1" dirty="0"/>
              <a:t>)</a:t>
            </a:r>
          </a:p>
          <a:p>
            <a:pPr marL="914400" lvl="2" indent="0">
              <a:buNone/>
            </a:pPr>
            <a:r>
              <a:rPr lang="it-IT" dirty="0"/>
              <a:t>and </a:t>
            </a:r>
            <a:r>
              <a:rPr lang="it-IT" dirty="0" err="1"/>
              <a:t>their</a:t>
            </a:r>
            <a:r>
              <a:rPr lang="it-IT" dirty="0"/>
              <a:t> </a:t>
            </a:r>
            <a:r>
              <a:rPr lang="it-IT" b="1" dirty="0" err="1"/>
              <a:t>animal</a:t>
            </a:r>
            <a:r>
              <a:rPr lang="it-IT" b="1" dirty="0"/>
              <a:t> </a:t>
            </a:r>
            <a:r>
              <a:rPr lang="it-IT" b="1" dirty="0" err="1"/>
              <a:t>affective</a:t>
            </a:r>
            <a:r>
              <a:rPr lang="it-IT" b="1" dirty="0"/>
              <a:t> </a:t>
            </a:r>
            <a:r>
              <a:rPr lang="it-IT" b="1" dirty="0" err="1"/>
              <a:t>relationships</a:t>
            </a:r>
            <a:r>
              <a:rPr lang="it-IT" b="1" dirty="0"/>
              <a:t>  </a:t>
            </a:r>
          </a:p>
          <a:p>
            <a:pPr marL="914400" lvl="2" indent="0">
              <a:buNone/>
            </a:pPr>
            <a:r>
              <a:rPr lang="it-IT" dirty="0"/>
              <a:t>and </a:t>
            </a:r>
            <a:r>
              <a:rPr lang="it-IT" b="1" dirty="0" err="1"/>
              <a:t>collecting</a:t>
            </a:r>
            <a:r>
              <a:rPr lang="it-IT" b="1" dirty="0"/>
              <a:t> «common </a:t>
            </a:r>
            <a:r>
              <a:rPr lang="it-IT" b="1" dirty="0" err="1"/>
              <a:t>visitors</a:t>
            </a:r>
            <a:r>
              <a:rPr lang="it-IT" b="1" dirty="0"/>
              <a:t>» </a:t>
            </a:r>
            <a:r>
              <a:rPr lang="it-IT" b="1" dirty="0" err="1"/>
              <a:t>testimony</a:t>
            </a:r>
            <a:r>
              <a:rPr lang="it-IT" b="1" dirty="0"/>
              <a:t> </a:t>
            </a:r>
          </a:p>
          <a:p>
            <a:pPr marL="914400" lvl="2" indent="0">
              <a:buNone/>
            </a:pPr>
            <a:r>
              <a:rPr lang="it-IT" dirty="0"/>
              <a:t>of </a:t>
            </a:r>
            <a:r>
              <a:rPr lang="it-IT" dirty="0" err="1"/>
              <a:t>similar</a:t>
            </a:r>
            <a:r>
              <a:rPr lang="it-IT" dirty="0"/>
              <a:t> </a:t>
            </a:r>
            <a:r>
              <a:rPr lang="it-IT" dirty="0" err="1"/>
              <a:t>experiences</a:t>
            </a:r>
            <a:r>
              <a:rPr lang="it-IT" dirty="0"/>
              <a:t> </a:t>
            </a:r>
            <a:endParaRPr lang="it-IT" b="1" dirty="0"/>
          </a:p>
          <a:p>
            <a:endParaRPr lang="it-IT" b="1" dirty="0"/>
          </a:p>
          <a:p>
            <a:endParaRPr lang="it-IT" b="1"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analyse the virtual museum as a possible reference institution (2)</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2">
            <a:extLst>
              <a:ext uri="{FF2B5EF4-FFF2-40B4-BE49-F238E27FC236}">
                <a16:creationId xmlns:a16="http://schemas.microsoft.com/office/drawing/2014/main" id="{195E49CE-5271-D20F-9134-F8136F90418C}"/>
              </a:ext>
            </a:extLst>
          </p:cNvPr>
          <p:cNvSpPr/>
          <p:nvPr/>
        </p:nvSpPr>
        <p:spPr>
          <a:xfrm>
            <a:off x="1828800" y="5157988"/>
            <a:ext cx="927279" cy="360609"/>
          </a:xfrm>
          <a:prstGeom prst="rect">
            <a:avLst/>
          </a:prstGeom>
          <a:solidFill>
            <a:srgbClr val="145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olo 1">
            <a:extLst>
              <a:ext uri="{FF2B5EF4-FFF2-40B4-BE49-F238E27FC236}">
                <a16:creationId xmlns:a16="http://schemas.microsoft.com/office/drawing/2014/main" id="{D23B9191-62D2-DDB7-2109-1E1D637B51DB}"/>
              </a:ext>
            </a:extLst>
          </p:cNvPr>
          <p:cNvSpPr txBox="1">
            <a:spLocks/>
          </p:cNvSpPr>
          <p:nvPr/>
        </p:nvSpPr>
        <p:spPr>
          <a:xfrm>
            <a:off x="792073" y="419122"/>
            <a:ext cx="10922111" cy="128089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3: a virtual museum</a:t>
            </a:r>
          </a:p>
        </p:txBody>
      </p:sp>
      <p:sp>
        <p:nvSpPr>
          <p:cNvPr id="6" name="Rettangolo con angoli arrotondati 5">
            <a:extLst>
              <a:ext uri="{FF2B5EF4-FFF2-40B4-BE49-F238E27FC236}">
                <a16:creationId xmlns:a16="http://schemas.microsoft.com/office/drawing/2014/main" id="{8142B8BC-A6AE-1CCF-16FB-627C5A8E4A7A}"/>
              </a:ext>
            </a:extLst>
          </p:cNvPr>
          <p:cNvSpPr/>
          <p:nvPr/>
        </p:nvSpPr>
        <p:spPr>
          <a:xfrm>
            <a:off x="8229600" y="2553858"/>
            <a:ext cx="3387144" cy="2481781"/>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285750" indent="-285750">
              <a:buClr>
                <a:schemeClr val="tx1"/>
              </a:buClr>
              <a:buFont typeface="Century Gothic" panose="020B0502020202020204" pitchFamily="34" charset="0"/>
              <a:buChar char="►"/>
            </a:pPr>
            <a:r>
              <a:rPr lang="en-GB" sz="1600" dirty="0" err="1"/>
              <a:t>Caraceni</a:t>
            </a:r>
            <a:r>
              <a:rPr lang="en-GB" sz="1600" dirty="0"/>
              <a:t> taxonomy </a:t>
            </a:r>
          </a:p>
          <a:p>
            <a:pPr marL="742950" lvl="1" indent="-285750">
              <a:buClr>
                <a:schemeClr val="tx1"/>
              </a:buClr>
              <a:buFont typeface="Century Gothic" panose="020B0502020202020204" pitchFamily="34" charset="0"/>
              <a:buChar char="►"/>
            </a:pPr>
            <a:r>
              <a:rPr lang="en-GB" sz="1600" dirty="0" err="1"/>
              <a:t>cathegory</a:t>
            </a:r>
            <a:r>
              <a:rPr lang="en-GB" sz="1600" dirty="0"/>
              <a:t> E or F</a:t>
            </a:r>
          </a:p>
          <a:p>
            <a:pPr marL="742950" lvl="1" indent="-285750">
              <a:buClr>
                <a:schemeClr val="tx1"/>
              </a:buClr>
              <a:buFont typeface="Century Gothic" panose="020B0502020202020204" pitchFamily="34" charset="0"/>
              <a:buChar char="►"/>
            </a:pPr>
            <a:endParaRPr lang="en-GB" sz="1600" dirty="0"/>
          </a:p>
          <a:p>
            <a:pPr marL="285750" indent="-285750">
              <a:buClr>
                <a:schemeClr val="tx1"/>
              </a:buClr>
              <a:buFont typeface="Century Gothic" panose="020B0502020202020204" pitchFamily="34" charset="0"/>
              <a:buChar char="►"/>
            </a:pPr>
            <a:r>
              <a:rPr lang="en-GB" dirty="0" err="1"/>
              <a:t>Schweibenz</a:t>
            </a:r>
            <a:r>
              <a:rPr lang="en-GB" dirty="0"/>
              <a:t> taxonomy:</a:t>
            </a:r>
          </a:p>
          <a:p>
            <a:pPr marL="742950" lvl="1" indent="-285750">
              <a:buClr>
                <a:schemeClr val="tx1"/>
              </a:buClr>
              <a:buFont typeface="Century Gothic" panose="020B0502020202020204" pitchFamily="34" charset="0"/>
              <a:buChar char="►"/>
            </a:pPr>
            <a:r>
              <a:rPr lang="en-GB" sz="1600" dirty="0"/>
              <a:t>learning museum</a:t>
            </a:r>
          </a:p>
          <a:p>
            <a:pPr marL="742950" lvl="1" indent="-285750">
              <a:buClr>
                <a:schemeClr val="tx1"/>
              </a:buClr>
              <a:buFont typeface="Century Gothic" panose="020B0502020202020204" pitchFamily="34" charset="0"/>
              <a:buChar char="►"/>
            </a:pPr>
            <a:r>
              <a:rPr lang="en-GB" sz="1600" dirty="0">
                <a:solidFill>
                  <a:schemeClr val="tx1">
                    <a:lumMod val="75000"/>
                    <a:lumOff val="25000"/>
                  </a:schemeClr>
                </a:solidFill>
              </a:rPr>
              <a:t>Virtual museum</a:t>
            </a:r>
          </a:p>
          <a:p>
            <a:pPr marL="742950" lvl="1" indent="-285750">
              <a:buClr>
                <a:schemeClr val="tx1"/>
              </a:buClr>
              <a:buFont typeface="Century Gothic" panose="020B0502020202020204" pitchFamily="34" charset="0"/>
              <a:buChar char="►"/>
            </a:pPr>
            <a:endParaRPr lang="it-IT" sz="1600" dirty="0">
              <a:solidFill>
                <a:schemeClr val="tx1">
                  <a:lumMod val="75000"/>
                  <a:lumOff val="25000"/>
                </a:schemeClr>
              </a:solidFill>
            </a:endParaRPr>
          </a:p>
          <a:p>
            <a:pPr marL="285750" indent="-285750">
              <a:buClr>
                <a:schemeClr val="tx1"/>
              </a:buClr>
              <a:buFont typeface="Century Gothic" panose="020B0502020202020204" pitchFamily="34" charset="0"/>
              <a:buChar char="►"/>
            </a:pPr>
            <a:r>
              <a:rPr lang="en-GB" dirty="0" err="1"/>
              <a:t>Beltramini-Gaiani</a:t>
            </a:r>
            <a:r>
              <a:rPr lang="en-GB" dirty="0"/>
              <a:t>:</a:t>
            </a:r>
          </a:p>
          <a:p>
            <a:pPr marL="742950" lvl="1" indent="-285750">
              <a:buClr>
                <a:schemeClr val="tx1"/>
              </a:buClr>
              <a:buFont typeface="Century Gothic" panose="020B0502020202020204" pitchFamily="34" charset="0"/>
              <a:buChar char="►"/>
            </a:pPr>
            <a:r>
              <a:rPr lang="en-GB" sz="1600" dirty="0">
                <a:solidFill>
                  <a:schemeClr val="tx1">
                    <a:lumMod val="75000"/>
                    <a:lumOff val="25000"/>
                  </a:schemeClr>
                </a:solidFill>
              </a:rPr>
              <a:t>virtual with real</a:t>
            </a:r>
          </a:p>
        </p:txBody>
      </p:sp>
    </p:spTree>
    <p:extLst>
      <p:ext uri="{BB962C8B-B14F-4D97-AF65-F5344CB8AC3E}">
        <p14:creationId xmlns:p14="http://schemas.microsoft.com/office/powerpoint/2010/main" val="181987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animEffect transition="in" filter="fade">
                                      <p:cBhvr>
                                        <p:cTn id="46" dur="500"/>
                                        <p:tgtEl>
                                          <p:spTgt spid="6">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fade">
                                      <p:cBhvr>
                                        <p:cTn id="49" dur="500"/>
                                        <p:tgtEl>
                                          <p:spTgt spid="6">
                                            <p:txEl>
                                              <p:pRg st="3" end="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fade">
                                      <p:cBhvr>
                                        <p:cTn id="52" dur="500"/>
                                        <p:tgtEl>
                                          <p:spTgt spid="6">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animEffect transition="in" filter="fade">
                                      <p:cBhvr>
                                        <p:cTn id="55" dur="500"/>
                                        <p:tgtEl>
                                          <p:spTgt spid="6">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7" end="7"/>
                                            </p:txEl>
                                          </p:spTgt>
                                        </p:tgtEl>
                                        <p:attrNameLst>
                                          <p:attrName>style.visibility</p:attrName>
                                        </p:attrNameLst>
                                      </p:cBhvr>
                                      <p:to>
                                        <p:strVal val="visible"/>
                                      </p:to>
                                    </p:set>
                                    <p:animEffect transition="in" filter="fade">
                                      <p:cBhvr>
                                        <p:cTn id="58" dur="500"/>
                                        <p:tgtEl>
                                          <p:spTgt spid="6">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8" end="8"/>
                                            </p:txEl>
                                          </p:spTgt>
                                        </p:tgtEl>
                                        <p:attrNameLst>
                                          <p:attrName>style.visibility</p:attrName>
                                        </p:attrNameLst>
                                      </p:cBhvr>
                                      <p:to>
                                        <p:strVal val="visible"/>
                                      </p:to>
                                    </p:set>
                                    <p:animEffect transition="in" filter="fade">
                                      <p:cBhvr>
                                        <p:cTn id="61" dur="500"/>
                                        <p:tgtEl>
                                          <p:spTgt spid="6">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
                                            <p:txEl>
                                              <p:pRg st="11" end="11"/>
                                            </p:txEl>
                                          </p:spTgt>
                                        </p:tgtEl>
                                        <p:attrNameLst>
                                          <p:attrName>style.visibility</p:attrName>
                                        </p:attrNameLst>
                                      </p:cBhvr>
                                      <p:to>
                                        <p:strVal val="visible"/>
                                      </p:to>
                                    </p:set>
                                    <p:animEffect transition="in" filter="fade">
                                      <p:cBhvr>
                                        <p:cTn id="66"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1266847" cy="1400530"/>
          </a:xfrm>
        </p:spPr>
        <p:txBody>
          <a:bodyPr/>
          <a:lstStyle/>
          <a:p>
            <a:r>
              <a:rPr lang="en-GB" dirty="0"/>
              <a:t>Ref. institution 3: </a:t>
            </a:r>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8" y="1403797"/>
            <a:ext cx="8277503" cy="4844603"/>
          </a:xfrm>
        </p:spPr>
        <p:txBody>
          <a:bodyPr>
            <a:normAutofit fontScale="55000" lnSpcReduction="20000"/>
          </a:bodyPr>
          <a:lstStyle/>
          <a:p>
            <a:pPr marL="0" indent="0">
              <a:buNone/>
            </a:pPr>
            <a:r>
              <a:rPr lang="en-GB" sz="2300" dirty="0" err="1"/>
              <a:t>Caraceni</a:t>
            </a:r>
            <a:r>
              <a:rPr lang="en-GB" sz="2300" dirty="0"/>
              <a:t> taxonomy,</a:t>
            </a:r>
            <a:r>
              <a:rPr lang="en-GB" sz="2300" b="1" dirty="0"/>
              <a:t> E (and for certain aspects </a:t>
            </a:r>
          </a:p>
          <a:p>
            <a:pPr marL="0" indent="0">
              <a:buNone/>
            </a:pPr>
            <a:r>
              <a:rPr lang="en-GB" sz="2300" b="1" dirty="0"/>
              <a:t>also F)  </a:t>
            </a:r>
            <a:r>
              <a:rPr lang="en-GB" sz="2300" dirty="0"/>
              <a:t>category:</a:t>
            </a:r>
          </a:p>
          <a:p>
            <a:pPr marL="0" indent="0">
              <a:buNone/>
            </a:pPr>
            <a:endParaRPr lang="en-GB" b="1" dirty="0"/>
          </a:p>
          <a:p>
            <a:r>
              <a:rPr lang="en-GB" dirty="0"/>
              <a:t>community of people sharing the same interest in the collection,</a:t>
            </a:r>
          </a:p>
          <a:p>
            <a:pPr marL="0" indent="0">
              <a:buNone/>
            </a:pPr>
            <a:r>
              <a:rPr lang="en-GB" dirty="0"/>
              <a:t> objects and information on display in the museum</a:t>
            </a:r>
          </a:p>
          <a:p>
            <a:r>
              <a:rPr lang="en-GB" dirty="0"/>
              <a:t>the community is linked by a strong personal interest in the</a:t>
            </a:r>
          </a:p>
          <a:p>
            <a:pPr marL="0" indent="0">
              <a:buNone/>
            </a:pPr>
            <a:r>
              <a:rPr lang="en-GB" dirty="0"/>
              <a:t> heritage on display</a:t>
            </a:r>
            <a:endParaRPr lang="en-GB" b="1" dirty="0"/>
          </a:p>
          <a:p>
            <a:r>
              <a:rPr lang="en-GB" b="1" dirty="0"/>
              <a:t>*</a:t>
            </a:r>
            <a:r>
              <a:rPr lang="en-GB" dirty="0"/>
              <a:t> participation of visitors in building the collection</a:t>
            </a:r>
          </a:p>
          <a:p>
            <a:r>
              <a:rPr lang="en-GB" dirty="0"/>
              <a:t>*virtual museum of ‘living’ memories of people</a:t>
            </a:r>
            <a:endParaRPr lang="en-GB" b="1" dirty="0"/>
          </a:p>
          <a:p>
            <a:endParaRPr lang="en-GB" b="1" dirty="0"/>
          </a:p>
          <a:p>
            <a:pPr marL="0" indent="0">
              <a:buNone/>
            </a:pPr>
            <a:endParaRPr lang="en-GB" b="1" dirty="0"/>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
        <p:nvSpPr>
          <p:cNvPr id="4" name="Rettangolo con angoli arrotondati 3">
            <a:extLst>
              <a:ext uri="{FF2B5EF4-FFF2-40B4-BE49-F238E27FC236}">
                <a16:creationId xmlns:a16="http://schemas.microsoft.com/office/drawing/2014/main" id="{B045D1AC-0657-C814-FD53-E772C7B4D5B0}"/>
              </a:ext>
            </a:extLst>
          </p:cNvPr>
          <p:cNvSpPr/>
          <p:nvPr/>
        </p:nvSpPr>
        <p:spPr>
          <a:xfrm>
            <a:off x="8890375" y="3850783"/>
            <a:ext cx="3151371" cy="2884867"/>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r>
              <a:rPr lang="en-GB" dirty="0" err="1"/>
              <a:t>Gaiani-Beltramini</a:t>
            </a:r>
            <a:r>
              <a:rPr lang="en-GB" dirty="0"/>
              <a:t>:</a:t>
            </a:r>
          </a:p>
          <a:p>
            <a:r>
              <a:rPr lang="en-GB" dirty="0"/>
              <a:t>4. Virtual with real: in this category the researchers have identified a type of virtual museum that they define as a digital space built with the use of technology. This virtual space can shape a real space or an ideal space shaped for virtual exhibition. What identifies the virtual museum is that the objects</a:t>
            </a:r>
          </a:p>
          <a:p>
            <a:r>
              <a:rPr lang="en-GB" dirty="0"/>
              <a:t>shown are real objects that have been digitalised for display in a virtual space to be better studied or browsed.</a:t>
            </a:r>
            <a:endParaRPr lang="en-GB" sz="1600" dirty="0">
              <a:solidFill>
                <a:schemeClr val="tx1">
                  <a:lumMod val="75000"/>
                  <a:lumOff val="25000"/>
                </a:schemeClr>
              </a:solidFill>
            </a:endParaRPr>
          </a:p>
        </p:txBody>
      </p:sp>
      <p:sp>
        <p:nvSpPr>
          <p:cNvPr id="5" name="Rettangolo con angoli arrotondati 4">
            <a:extLst>
              <a:ext uri="{FF2B5EF4-FFF2-40B4-BE49-F238E27FC236}">
                <a16:creationId xmlns:a16="http://schemas.microsoft.com/office/drawing/2014/main" id="{40BB8177-44DA-2406-C037-F3EE7E5C2BF2}"/>
              </a:ext>
            </a:extLst>
          </p:cNvPr>
          <p:cNvSpPr/>
          <p:nvPr/>
        </p:nvSpPr>
        <p:spPr>
          <a:xfrm>
            <a:off x="5588750" y="1256026"/>
            <a:ext cx="6452996" cy="2107507"/>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r>
              <a:rPr lang="en-GB" sz="1600" dirty="0"/>
              <a:t>E) Virtual museum that enhance museum objects INTERPRETATION with OPEN INTERACTION in an OPEN SPACE showing SELECTED (or ALL OBJECTS) of the museum collection, ALLOWING visitor CONTRIBUTIONS.</a:t>
            </a:r>
          </a:p>
          <a:p>
            <a:endParaRPr lang="en-GB" sz="1600" dirty="0"/>
          </a:p>
          <a:p>
            <a:r>
              <a:rPr lang="en-GB" sz="1200" dirty="0"/>
              <a:t>F) Virtual museum making EXPERIMENTS with NEW MUSEOLOGICAL MODELs with OPEN INTERACTION in an OPEN SPACE showing SELECTED (or ALL OBJECTS) of the museum collection, ALLOWING visitor CONTRIBUTIONS.</a:t>
            </a:r>
          </a:p>
          <a:p>
            <a:endParaRPr lang="en-GB" sz="1600" dirty="0">
              <a:solidFill>
                <a:schemeClr val="tx1">
                  <a:lumMod val="75000"/>
                  <a:lumOff val="25000"/>
                </a:schemeClr>
              </a:solidFill>
            </a:endParaRPr>
          </a:p>
        </p:txBody>
      </p:sp>
      <p:sp>
        <p:nvSpPr>
          <p:cNvPr id="6" name="Rettangolo con angoli arrotondati 5">
            <a:extLst>
              <a:ext uri="{FF2B5EF4-FFF2-40B4-BE49-F238E27FC236}">
                <a16:creationId xmlns:a16="http://schemas.microsoft.com/office/drawing/2014/main" id="{2DB769FB-6A4B-C889-6C3A-BBB106F06AD2}"/>
              </a:ext>
            </a:extLst>
          </p:cNvPr>
          <p:cNvSpPr/>
          <p:nvPr/>
        </p:nvSpPr>
        <p:spPr>
          <a:xfrm>
            <a:off x="3464417" y="5563674"/>
            <a:ext cx="1210614" cy="270456"/>
          </a:xfrm>
          <a:prstGeom prst="roundRect">
            <a:avLst/>
          </a:prstGeom>
          <a:noFill/>
          <a:ln w="76200">
            <a:solidFill>
              <a:schemeClr val="accent4"/>
            </a:solidFill>
          </a:ln>
        </p:spPr>
        <p:txBody>
          <a:bodyPr vert="horz" lIns="0" tIns="45720" rIns="0" bIns="45720" rtlCol="0">
            <a:normAutofit fontScale="77500" lnSpcReduction="20000"/>
          </a:bodyPr>
          <a:lstStyle/>
          <a:p>
            <a:endParaRPr lang="en-GB" sz="1600">
              <a:solidFill>
                <a:schemeClr val="tx1"/>
              </a:solidFill>
            </a:endParaRPr>
          </a:p>
        </p:txBody>
      </p:sp>
    </p:spTree>
    <p:extLst>
      <p:ext uri="{BB962C8B-B14F-4D97-AF65-F5344CB8AC3E}">
        <p14:creationId xmlns:p14="http://schemas.microsoft.com/office/powerpoint/2010/main" val="139174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fade">
                                      <p:cBhvr>
                                        <p:cTn id="50" dur="500"/>
                                        <p:tgtEl>
                                          <p:spTgt spid="3">
                                            <p:txEl>
                                              <p:pRg st="12" end="12"/>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Effect transition="in" filter="fade">
                                      <p:cBhvr>
                                        <p:cTn id="53" dur="500"/>
                                        <p:tgtEl>
                                          <p:spTgt spid="3">
                                            <p:txEl>
                                              <p:pRg st="13" end="13"/>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4" end="14"/>
                                            </p:txEl>
                                          </p:spTgt>
                                        </p:tgtEl>
                                        <p:attrNameLst>
                                          <p:attrName>style.visibility</p:attrName>
                                        </p:attrNameLst>
                                      </p:cBhvr>
                                      <p:to>
                                        <p:strVal val="visible"/>
                                      </p:to>
                                    </p:set>
                                    <p:animEffect transition="in" filter="fade">
                                      <p:cBhvr>
                                        <p:cTn id="56" dur="500"/>
                                        <p:tgtEl>
                                          <p:spTgt spid="3">
                                            <p:txEl>
                                              <p:pRg st="14" end="1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animEffect transition="in" filter="fade">
                                      <p:cBhvr>
                                        <p:cTn id="59" dur="500"/>
                                        <p:tgtEl>
                                          <p:spTgt spid="3">
                                            <p:txEl>
                                              <p:pRg st="15" end="15"/>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6" end="16"/>
                                            </p:txEl>
                                          </p:spTgt>
                                        </p:tgtEl>
                                        <p:attrNameLst>
                                          <p:attrName>style.visibility</p:attrName>
                                        </p:attrNameLst>
                                      </p:cBhvr>
                                      <p:to>
                                        <p:strVal val="visible"/>
                                      </p:to>
                                    </p:set>
                                    <p:animEffect transition="in" filter="fade">
                                      <p:cBhvr>
                                        <p:cTn id="62" dur="500"/>
                                        <p:tgtEl>
                                          <p:spTgt spid="3">
                                            <p:txEl>
                                              <p:pRg st="16" end="16"/>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7" end="17"/>
                                            </p:txEl>
                                          </p:spTgt>
                                        </p:tgtEl>
                                        <p:attrNameLst>
                                          <p:attrName>style.visibility</p:attrName>
                                        </p:attrNameLst>
                                      </p:cBhvr>
                                      <p:to>
                                        <p:strVal val="visible"/>
                                      </p:to>
                                    </p:set>
                                    <p:animEffect transition="in" filter="fade">
                                      <p:cBhvr>
                                        <p:cTn id="65" dur="500"/>
                                        <p:tgtEl>
                                          <p:spTgt spid="3">
                                            <p:txEl>
                                              <p:pRg st="17" end="1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par>
                                <p:cTn id="75" presetID="10" presetClass="entr" presetSubtype="0" fill="hold" nodeType="withEffect">
                                  <p:stCondLst>
                                    <p:cond delay="0"/>
                                  </p:stCondLst>
                                  <p:childTnLst>
                                    <p:set>
                                      <p:cBhvr>
                                        <p:cTn id="76" dur="1" fill="hold">
                                          <p:stCondLst>
                                            <p:cond delay="0"/>
                                          </p:stCondLst>
                                        </p:cTn>
                                        <p:tgtEl>
                                          <p:spTgt spid="4">
                                            <p:txEl>
                                              <p:pRg st="1" end="1"/>
                                            </p:txEl>
                                          </p:spTgt>
                                        </p:tgtEl>
                                        <p:attrNameLst>
                                          <p:attrName>style.visibility</p:attrName>
                                        </p:attrNameLst>
                                      </p:cBhvr>
                                      <p:to>
                                        <p:strVal val="visible"/>
                                      </p:to>
                                    </p:set>
                                    <p:animEffect transition="in" filter="fade">
                                      <p:cBhvr>
                                        <p:cTn id="77" dur="500"/>
                                        <p:tgtEl>
                                          <p:spTgt spid="4">
                                            <p:txEl>
                                              <p:pRg st="1" end="1"/>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4">
                                            <p:txEl>
                                              <p:pRg st="0" end="0"/>
                                            </p:txEl>
                                          </p:spTgt>
                                        </p:tgtEl>
                                        <p:attrNameLst>
                                          <p:attrName>style.visibility</p:attrName>
                                        </p:attrNameLst>
                                      </p:cBhvr>
                                      <p:to>
                                        <p:strVal val="visible"/>
                                      </p:to>
                                    </p:set>
                                    <p:animEffect transition="in" filter="fade">
                                      <p:cBhvr>
                                        <p:cTn id="80" dur="500"/>
                                        <p:tgtEl>
                                          <p:spTgt spid="4">
                                            <p:txEl>
                                              <p:pRg st="0" end="0"/>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4">
                                            <p:txEl>
                                              <p:pRg st="2" end="2"/>
                                            </p:txEl>
                                          </p:spTgt>
                                        </p:tgtEl>
                                        <p:attrNameLst>
                                          <p:attrName>style.visibility</p:attrName>
                                        </p:attrNameLst>
                                      </p:cBhvr>
                                      <p:to>
                                        <p:strVal val="visible"/>
                                      </p:to>
                                    </p:set>
                                    <p:animEffect transition="in" filter="fade">
                                      <p:cBhvr>
                                        <p:cTn id="8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97435" y="605060"/>
            <a:ext cx="10307177" cy="1280890"/>
          </a:xfrm>
        </p:spPr>
        <p:txBody>
          <a:bodyPr>
            <a:normAutofit/>
          </a:bodyPr>
          <a:lstStyle/>
          <a:p>
            <a:r>
              <a:rPr lang="en-GB" dirty="0"/>
              <a:t>WANTED!</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dirty="0"/>
              <a:t>Ideation process</a:t>
            </a:r>
          </a:p>
          <a:p>
            <a:pPr lvl="1"/>
            <a:r>
              <a:rPr lang="en-GB" dirty="0"/>
              <a:t>Preliminary brainstorming and data analysis</a:t>
            </a:r>
          </a:p>
          <a:p>
            <a:pPr lvl="1"/>
            <a:r>
              <a:rPr lang="en-GB" dirty="0"/>
              <a:t>Benchmark on reference institutions</a:t>
            </a:r>
          </a:p>
          <a:p>
            <a:pPr lvl="1"/>
            <a:r>
              <a:rPr lang="en-GB" dirty="0"/>
              <a:t>Ideation cards and disruptive design</a:t>
            </a:r>
          </a:p>
          <a:p>
            <a:pPr lvl="1"/>
            <a:r>
              <a:rPr lang="en-GB" dirty="0"/>
              <a:t>PACT FRAMEWORK</a:t>
            </a:r>
          </a:p>
          <a:p>
            <a:pPr lvl="1"/>
            <a:r>
              <a:rPr lang="en-GB" dirty="0"/>
              <a:t>SCENARIOS</a:t>
            </a:r>
          </a:p>
          <a:p>
            <a:pPr lvl="1"/>
            <a:r>
              <a:rPr lang="en-GB" dirty="0"/>
              <a:t>Cognitive focus</a:t>
            </a:r>
          </a:p>
          <a:p>
            <a:pPr lvl="1"/>
            <a:r>
              <a:rPr lang="en-GB" dirty="0" err="1"/>
              <a:t>Museological</a:t>
            </a:r>
            <a:r>
              <a:rPr lang="en-GB" dirty="0"/>
              <a:t> approach</a:t>
            </a:r>
          </a:p>
          <a:p>
            <a:pPr lvl="1"/>
            <a:endParaRPr lang="en-GB" dirty="0"/>
          </a:p>
          <a:p>
            <a:r>
              <a:rPr lang="en-GB" b="1" dirty="0"/>
              <a:t>RECAP</a:t>
            </a:r>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610436"/>
            <a:ext cx="4725988" cy="485860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Team roles</a:t>
            </a:r>
          </a:p>
          <a:p>
            <a:endParaRPr lang="en-GB" b="1" dirty="0"/>
          </a:p>
          <a:p>
            <a:r>
              <a:rPr lang="en-GB" b="1" dirty="0"/>
              <a:t>Intro</a:t>
            </a:r>
          </a:p>
          <a:p>
            <a:endParaRPr lang="en-GB" b="1" dirty="0"/>
          </a:p>
          <a:p>
            <a:r>
              <a:rPr lang="en-GB" b="1" dirty="0"/>
              <a:t>The website (prototype)</a:t>
            </a:r>
          </a:p>
          <a:p>
            <a:pPr lvl="1"/>
            <a:r>
              <a:rPr lang="en-GB" dirty="0"/>
              <a:t>In Art – The Exhibit</a:t>
            </a:r>
          </a:p>
          <a:p>
            <a:pPr lvl="1"/>
            <a:r>
              <a:rPr lang="en-GB" dirty="0"/>
              <a:t>3d Frida room</a:t>
            </a:r>
          </a:p>
          <a:p>
            <a:pPr lvl="1"/>
            <a:r>
              <a:rPr lang="en-GB" dirty="0"/>
              <a:t>Choose your Guide! I.A.</a:t>
            </a:r>
          </a:p>
          <a:p>
            <a:pPr lvl="1"/>
            <a:endParaRPr lang="en-GB" dirty="0"/>
          </a:p>
          <a:p>
            <a:pPr lvl="1"/>
            <a:r>
              <a:rPr lang="en-GB" dirty="0"/>
              <a:t>Share your story</a:t>
            </a:r>
          </a:p>
          <a:p>
            <a:pPr lvl="1"/>
            <a:r>
              <a:rPr lang="en-GB" dirty="0"/>
              <a:t>Merchandising</a:t>
            </a:r>
          </a:p>
          <a:p>
            <a:pPr lvl="1"/>
            <a:r>
              <a:rPr lang="en-GB" dirty="0"/>
              <a:t>Forthcoming app</a:t>
            </a:r>
          </a:p>
          <a:p>
            <a:pPr lvl="1"/>
            <a:endParaRPr lang="en-GB" dirty="0"/>
          </a:p>
          <a:p>
            <a:pPr lvl="1"/>
            <a:r>
              <a:rPr lang="en-GB" dirty="0"/>
              <a:t>Preliminary data and Inspiration</a:t>
            </a:r>
          </a:p>
        </p:txBody>
      </p:sp>
      <p:sp>
        <p:nvSpPr>
          <p:cNvPr id="6" name="Rettangolo con angoli arrotondati 5">
            <a:extLst>
              <a:ext uri="{FF2B5EF4-FFF2-40B4-BE49-F238E27FC236}">
                <a16:creationId xmlns:a16="http://schemas.microsoft.com/office/drawing/2014/main" id="{CAF27C31-62E4-750E-4DC8-AE648C00A501}"/>
              </a:ext>
            </a:extLst>
          </p:cNvPr>
          <p:cNvSpPr/>
          <p:nvPr/>
        </p:nvSpPr>
        <p:spPr>
          <a:xfrm>
            <a:off x="1024858" y="2138792"/>
            <a:ext cx="4621963" cy="4330246"/>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342774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605307" y="2133600"/>
            <a:ext cx="8099307"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59" y="100940"/>
            <a:ext cx="3498037" cy="172309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Cat Cabinet was founded in commemoration of the </a:t>
            </a:r>
            <a:r>
              <a:rPr lang="en-GB" sz="1600" b="1" dirty="0">
                <a:solidFill>
                  <a:srgbClr val="FFFFFF"/>
                </a:solidFill>
              </a:rPr>
              <a:t>ginger cat John Pierpont Morgan</a:t>
            </a:r>
            <a:r>
              <a:rPr lang="en-GB" sz="1600" dirty="0">
                <a:solidFill>
                  <a:srgbClr val="FFFFFF"/>
                </a:solidFill>
              </a:rPr>
              <a:t> (1966-1983). This special cat was the stubborn, headstrong companion of the museum's founder, </a:t>
            </a:r>
            <a:r>
              <a:rPr lang="en-GB" sz="1600" b="1" dirty="0">
                <a:solidFill>
                  <a:srgbClr val="FFFFFF"/>
                </a:solidFill>
              </a:rPr>
              <a:t>Bob Meijer</a:t>
            </a:r>
            <a:r>
              <a:rPr lang="en-GB" sz="1600" dirty="0">
                <a:solidFill>
                  <a:srgbClr val="FFFFFF"/>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85000" lnSpcReduction="10000"/>
          </a:bodyPr>
          <a:lstStyle/>
          <a:p>
            <a:pPr algn="ctr">
              <a:lnSpc>
                <a:spcPct val="120000"/>
              </a:lnSpc>
              <a:spcBef>
                <a:spcPts val="1200"/>
              </a:spcBef>
              <a:spcAft>
                <a:spcPts val="200"/>
              </a:spcAft>
              <a:buClr>
                <a:schemeClr val="tx1"/>
              </a:buClr>
              <a:buSzPct val="100000"/>
            </a:pPr>
            <a:r>
              <a:rPr lang="en-GB" sz="1600" dirty="0">
                <a:solidFill>
                  <a:srgbClr val="FFFFFF"/>
                </a:solidFill>
              </a:rPr>
              <a:t>The museum is housed in the </a:t>
            </a:r>
            <a:r>
              <a:rPr lang="en-GB" sz="1600" b="1" dirty="0">
                <a:solidFill>
                  <a:srgbClr val="FFFFFF"/>
                </a:solidFill>
              </a:rPr>
              <a:t>impressive, classically-furnished first floor </a:t>
            </a:r>
            <a:r>
              <a:rPr lang="en-GB" sz="1600" dirty="0">
                <a:solidFill>
                  <a:srgbClr val="FFFFFF"/>
                </a:solidFill>
              </a:rPr>
              <a:t>- or piano </a:t>
            </a:r>
            <a:r>
              <a:rPr lang="en-GB" sz="1600" dirty="0" err="1">
                <a:solidFill>
                  <a:srgbClr val="FFFFFF"/>
                </a:solidFill>
              </a:rPr>
              <a:t>nobile</a:t>
            </a:r>
            <a:r>
              <a:rPr lang="en-GB" sz="1600" dirty="0">
                <a:solidFill>
                  <a:srgbClr val="FFFFFF"/>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collection of the Cat Cabinet offers a wide look at the role of the </a:t>
            </a:r>
            <a:r>
              <a:rPr lang="en-GB" sz="1600" b="1" dirty="0">
                <a:solidFill>
                  <a:srgbClr val="FFFFFF"/>
                </a:solidFill>
              </a:rPr>
              <a:t>cat in art and in culture</a:t>
            </a:r>
            <a:r>
              <a:rPr lang="en-GB" sz="1600" dirty="0">
                <a:solidFill>
                  <a:srgbClr val="FFFFFF"/>
                </a:solidFill>
              </a:rPr>
              <a:t> 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426558" y="4393561"/>
            <a:ext cx="5535139" cy="2478994"/>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pPr algn="r">
              <a:lnSpc>
                <a:spcPct val="120000"/>
              </a:lnSpc>
              <a:spcBef>
                <a:spcPts val="1200"/>
              </a:spcBef>
              <a:spcAft>
                <a:spcPts val="200"/>
              </a:spcAft>
              <a:buClr>
                <a:schemeClr val="tx1"/>
              </a:buClr>
              <a:buSzPct val="100000"/>
            </a:pPr>
            <a:r>
              <a:rPr lang="en-GB" sz="1600" b="1" dirty="0" err="1">
                <a:solidFill>
                  <a:srgbClr val="FFFFFF"/>
                </a:solidFill>
              </a:rPr>
              <a:t>Neighborhood</a:t>
            </a:r>
            <a:r>
              <a:rPr lang="en-GB" sz="1600" b="1" dirty="0">
                <a:solidFill>
                  <a:srgbClr val="FFFFFF"/>
                </a:solidFill>
              </a:rPr>
              <a:t>: Centrum</a:t>
            </a:r>
          </a:p>
          <a:p>
            <a:pPr algn="r">
              <a:lnSpc>
                <a:spcPct val="120000"/>
              </a:lnSpc>
              <a:spcBef>
                <a:spcPts val="1200"/>
              </a:spcBef>
              <a:spcAft>
                <a:spcPts val="200"/>
              </a:spcAft>
              <a:buClr>
                <a:schemeClr val="tx1"/>
              </a:buClr>
              <a:buSzPct val="100000"/>
            </a:pPr>
            <a:r>
              <a:rPr lang="en-GB" sz="1600" dirty="0">
                <a:solidFill>
                  <a:srgbClr val="FFFFFF"/>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600" dirty="0" err="1">
                <a:solidFill>
                  <a:srgbClr val="FFFFFF"/>
                </a:solidFill>
              </a:rPr>
              <a:t>Haalremmerdijk</a:t>
            </a:r>
            <a:r>
              <a:rPr lang="en-GB" sz="1600" dirty="0">
                <a:solidFill>
                  <a:srgbClr val="FFFFFF"/>
                </a:solidFill>
              </a:rPr>
              <a:t>, the pedestrianized zones </a:t>
            </a:r>
            <a:r>
              <a:rPr lang="en-GB" sz="1600" dirty="0" err="1">
                <a:solidFill>
                  <a:srgbClr val="FFFFFF"/>
                </a:solidFill>
              </a:rPr>
              <a:t>Kalverstraat</a:t>
            </a:r>
            <a:r>
              <a:rPr lang="en-GB" sz="1600" dirty="0">
                <a:solidFill>
                  <a:srgbClr val="FFFFFF"/>
                </a:solidFill>
              </a:rPr>
              <a:t> and Dam Square with popular </a:t>
            </a:r>
            <a:r>
              <a:rPr lang="en-GB" sz="1600" dirty="0" err="1">
                <a:solidFill>
                  <a:srgbClr val="FFFFFF"/>
                </a:solidFill>
              </a:rPr>
              <a:t>neighborhoods</a:t>
            </a:r>
            <a:r>
              <a:rPr lang="en-GB" sz="1600" dirty="0">
                <a:solidFill>
                  <a:srgbClr val="FFFFFF"/>
                </a:solidFill>
              </a:rPr>
              <a:t> such as the Red Light District, and the Canal Ring hardly more than a moment’s stroll away. With the well-connected </a:t>
            </a:r>
            <a:r>
              <a:rPr lang="en-GB" sz="1600" dirty="0" err="1">
                <a:solidFill>
                  <a:srgbClr val="FFFFFF"/>
                </a:solidFill>
              </a:rPr>
              <a:t>Centraal</a:t>
            </a:r>
            <a:r>
              <a:rPr lang="en-GB" sz="1600" dirty="0">
                <a:solidFill>
                  <a:srgbClr val="FFFFFF"/>
                </a:solidFill>
              </a:rPr>
              <a:t> Station as Centrum’s base, it's easy to travel farther afield via one of the city’s iconic trams. (from </a:t>
            </a:r>
            <a:r>
              <a:rPr lang="en-GB" sz="1600" dirty="0">
                <a:solidFill>
                  <a:srgbClr val="FFFFFF"/>
                </a:solidFill>
                <a:hlinkClick r:id="rId6"/>
              </a:rPr>
              <a:t>https://www.tripadvisor.com/Attraction_Review-g188590-d196104-Reviews-The_Cat_Cabinet-Amsterdam_North_Holland_Province.html</a:t>
            </a:r>
            <a:r>
              <a:rPr lang="en-GB" sz="1600" dirty="0">
                <a:solidFill>
                  <a:srgbClr val="FFFFFF"/>
                </a:solidFill>
              </a:rPr>
              <a:t>)</a:t>
            </a:r>
          </a:p>
        </p:txBody>
      </p:sp>
      <p:sp>
        <p:nvSpPr>
          <p:cNvPr id="12" name="Titolo 1">
            <a:extLst>
              <a:ext uri="{FF2B5EF4-FFF2-40B4-BE49-F238E27FC236}">
                <a16:creationId xmlns:a16="http://schemas.microsoft.com/office/drawing/2014/main" id="{6F8BC0E6-9C1D-CE49-F27E-F1C4E172AC1C}"/>
              </a:ext>
            </a:extLst>
          </p:cNvPr>
          <p:cNvSpPr>
            <a:spLocks noGrp="1"/>
          </p:cNvSpPr>
          <p:nvPr>
            <p:ph type="title"/>
          </p:nvPr>
        </p:nvSpPr>
        <p:spPr>
          <a:xfrm>
            <a:off x="445790" y="364485"/>
            <a:ext cx="11528118" cy="1280890"/>
          </a:xfrm>
        </p:spPr>
        <p:txBody>
          <a:bodyPr>
            <a:normAutofit fontScale="90000"/>
          </a:bodyPr>
          <a:lstStyle/>
          <a:p>
            <a:r>
              <a:rPr lang="en-GB" dirty="0"/>
              <a:t>Physical museum</a:t>
            </a:r>
            <a:br>
              <a:rPr lang="it-IT" dirty="0"/>
            </a:br>
            <a:r>
              <a:rPr lang="it-IT" dirty="0"/>
              <a:t>0 – Intro</a:t>
            </a:r>
            <a:endParaRPr lang="en-GB" dirty="0"/>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FBCCC7-06C4-4811-D003-6CAA74A4E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021" y="1648469"/>
            <a:ext cx="8890201" cy="500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a:t>retail</a:t>
            </a:r>
          </a:p>
          <a:p>
            <a:pPr lvl="1"/>
            <a:r>
              <a:rPr lang="it-IT" dirty="0"/>
              <a:t>location</a:t>
            </a:r>
          </a:p>
          <a:p>
            <a:pPr lvl="1"/>
            <a:r>
              <a:rPr lang="it-IT" dirty="0"/>
              <a:t>fame</a:t>
            </a:r>
          </a:p>
          <a:p>
            <a:pPr lvl="1"/>
            <a:r>
              <a:rPr lang="it-IT" dirty="0" err="1"/>
              <a:t>exhibits</a:t>
            </a:r>
            <a:r>
              <a:rPr lang="it-IT" dirty="0"/>
              <a:t>*</a:t>
            </a:r>
          </a:p>
          <a:p>
            <a:pPr lvl="1"/>
            <a:r>
              <a:rPr lang="it-IT" dirty="0" err="1"/>
              <a:t>early</a:t>
            </a:r>
            <a:r>
              <a:rPr lang="it-IT" dirty="0"/>
              <a:t> Virtual tour in flash</a:t>
            </a:r>
          </a:p>
          <a:p>
            <a:pPr lvl="1"/>
            <a:endParaRPr lang="it-IT" dirty="0"/>
          </a:p>
          <a:p>
            <a:r>
              <a:rPr lang="it-IT" b="1" dirty="0"/>
              <a:t>Key Audience</a:t>
            </a:r>
          </a:p>
          <a:p>
            <a:pPr lvl="1"/>
            <a:r>
              <a:rPr lang="it-IT" dirty="0"/>
              <a:t>Animal passionate*</a:t>
            </a:r>
          </a:p>
          <a:p>
            <a:pPr lvl="1"/>
            <a:r>
              <a:rPr lang="it-IT" dirty="0"/>
              <a:t>Casual </a:t>
            </a:r>
            <a:r>
              <a:rPr lang="it-IT" dirty="0" err="1"/>
              <a:t>tourist</a:t>
            </a:r>
            <a:endParaRPr lang="it-IT" dirty="0"/>
          </a:p>
          <a:p>
            <a:pPr lvl="1"/>
            <a:r>
              <a:rPr lang="it-IT" dirty="0"/>
              <a:t>Art passionate*</a:t>
            </a:r>
          </a:p>
          <a:p>
            <a:pPr lvl="1"/>
            <a:r>
              <a:rPr lang="it-IT" dirty="0"/>
              <a:t>Digital </a:t>
            </a:r>
            <a:r>
              <a:rPr lang="it-IT" dirty="0" err="1"/>
              <a:t>visitors</a:t>
            </a:r>
            <a:r>
              <a:rPr lang="it-IT" dirty="0"/>
              <a:t>*</a:t>
            </a:r>
          </a:p>
          <a:p>
            <a:endParaRPr lang="en-GB" dirty="0"/>
          </a:p>
        </p:txBody>
      </p:sp>
    </p:spTree>
    <p:extLst>
      <p:ext uri="{BB962C8B-B14F-4D97-AF65-F5344CB8AC3E}">
        <p14:creationId xmlns:p14="http://schemas.microsoft.com/office/powerpoint/2010/main" val="3210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25FB4DF-0F8A-F7E7-E536-B3F0A9AD6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1" y="1719178"/>
            <a:ext cx="8772770" cy="4928522"/>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visitor participation </a:t>
            </a:r>
          </a:p>
          <a:p>
            <a:r>
              <a:rPr lang="en-GB" b="1" dirty="0"/>
              <a:t>2. Attract new demographics*</a:t>
            </a:r>
          </a:p>
          <a:p>
            <a:r>
              <a:rPr lang="en-GB" b="1" dirty="0"/>
              <a:t>3. Increase online visits*</a:t>
            </a:r>
          </a:p>
          <a:p>
            <a:endParaRPr lang="en-GB" b="1" dirty="0"/>
          </a:p>
          <a:p>
            <a:r>
              <a:rPr lang="en-GB" b="1" dirty="0"/>
              <a:t>Change visitor attitudes and beliefs*</a:t>
            </a:r>
          </a:p>
          <a:p>
            <a:r>
              <a:rPr lang="en-GB" b="1" dirty="0"/>
              <a:t>Use assets in new ways*</a:t>
            </a:r>
          </a:p>
          <a:p>
            <a:r>
              <a:rPr lang="en-GB" b="1" dirty="0"/>
              <a:t>Increase repeat visits</a:t>
            </a:r>
          </a:p>
          <a:p>
            <a:r>
              <a:rPr lang="en-GB" b="1" dirty="0"/>
              <a:t>Increase visitor feedback</a:t>
            </a:r>
          </a:p>
          <a:p>
            <a:r>
              <a:rPr lang="en-GB" b="1" dirty="0"/>
              <a:t>Increase outreach*</a:t>
            </a:r>
          </a:p>
          <a:p>
            <a:r>
              <a:rPr lang="en-GB" b="1" dirty="0"/>
              <a:t>Increase visitor spend</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38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095BCC4E-9C11-E2C0-C5A6-A9BA5E71B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45416" cy="4928519"/>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0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3"/>
              </a:rPr>
              <a:t>KattenKabinet</a:t>
            </a:r>
            <a:br>
              <a:rPr lang="it-IT" dirty="0"/>
            </a:br>
            <a:r>
              <a:rPr lang="it-IT" dirty="0"/>
              <a:t>3 – IA design brief «</a:t>
            </a:r>
            <a:r>
              <a:rPr lang="en-GB" b="1" dirty="0"/>
              <a:t>3d print your pet application</a:t>
            </a:r>
            <a:r>
              <a:rPr lang="en-GB" dirty="0"/>
              <a: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design brief for the </a:t>
            </a:r>
            <a:r>
              <a:rPr lang="en-GB" b="1" dirty="0"/>
              <a:t>physical institution</a:t>
            </a:r>
            <a:r>
              <a:rPr lang="en-GB" dirty="0"/>
              <a:t> designed the </a:t>
            </a:r>
            <a:r>
              <a:rPr lang="en-GB" b="1" dirty="0"/>
              <a:t>3d print your pet application</a:t>
            </a:r>
            <a:r>
              <a:rPr lang="en-GB" dirty="0"/>
              <a:t> with the following characteristics:</a:t>
            </a:r>
          </a:p>
          <a:p>
            <a:r>
              <a:rPr lang="en-GB" dirty="0"/>
              <a:t>devoted to the </a:t>
            </a:r>
            <a:r>
              <a:rPr lang="en-GB" b="1" dirty="0"/>
              <a:t>goal of increasing the visitor participation</a:t>
            </a:r>
            <a:r>
              <a:rPr lang="en-GB" dirty="0"/>
              <a:t>, oriented to the </a:t>
            </a:r>
            <a:r>
              <a:rPr lang="en-GB" b="1" dirty="0"/>
              <a:t>target audience of casual tourist</a:t>
            </a:r>
            <a:r>
              <a:rPr lang="en-GB" dirty="0"/>
              <a:t> through the </a:t>
            </a:r>
            <a:r>
              <a:rPr lang="en-GB" b="1" dirty="0"/>
              <a:t>retail asset</a:t>
            </a:r>
            <a:r>
              <a:rPr lang="en-GB" dirty="0"/>
              <a:t>.</a:t>
            </a:r>
          </a:p>
          <a:p>
            <a:r>
              <a:rPr lang="en-GB" dirty="0"/>
              <a:t>In particular, we devised the possibility to engage the casual tourists, that who could encounter </a:t>
            </a:r>
            <a:r>
              <a:rPr lang="en-GB" b="1" dirty="0"/>
              <a:t>barriers</a:t>
            </a:r>
            <a:r>
              <a:rPr lang="en-GB" dirty="0"/>
              <a:t> due to the </a:t>
            </a:r>
            <a:r>
              <a:rPr lang="en-GB" b="1" dirty="0"/>
              <a:t>low visibility (hidden)</a:t>
            </a:r>
            <a:r>
              <a:rPr lang="en-GB" dirty="0"/>
              <a:t> of the museum or the </a:t>
            </a:r>
            <a:r>
              <a:rPr lang="en-GB" b="1" dirty="0"/>
              <a:t>unavailable mobile connection poor signage</a:t>
            </a:r>
            <a:r>
              <a:rPr lang="en-GB" dirty="0"/>
              <a:t>, via the </a:t>
            </a:r>
            <a:r>
              <a:rPr lang="en-GB" b="1" dirty="0"/>
              <a:t>smart phones devices</a:t>
            </a:r>
            <a:r>
              <a:rPr lang="en-GB" dirty="0"/>
              <a:t> they are provided of during the travel or via </a:t>
            </a:r>
            <a:r>
              <a:rPr lang="en-GB" b="1" dirty="0"/>
              <a:t>computers</a:t>
            </a:r>
            <a:r>
              <a:rPr lang="en-GB" dirty="0"/>
              <a:t> they have at home before the visit; the museum could offer in site or off-site a </a:t>
            </a:r>
            <a:r>
              <a:rPr lang="en-GB" b="1" dirty="0"/>
              <a:t>3d printer</a:t>
            </a:r>
            <a:r>
              <a:rPr lang="en-GB" dirty="0"/>
              <a:t> service to 3d print a model of their pet.</a:t>
            </a:r>
          </a:p>
          <a:p>
            <a:r>
              <a:rPr lang="en-GB" b="1" dirty="0"/>
              <a:t>Motivations</a:t>
            </a:r>
            <a:r>
              <a:rPr lang="en-GB" dirty="0"/>
              <a:t> to visit the place or use the service include </a:t>
            </a:r>
            <a:r>
              <a:rPr lang="en-GB" b="1" dirty="0"/>
              <a:t>curiosity and nostalgia</a:t>
            </a:r>
            <a:r>
              <a:rPr lang="en-GB" dirty="0"/>
              <a:t>; </a:t>
            </a:r>
          </a:p>
          <a:p>
            <a:r>
              <a:rPr lang="en-GB" b="1" dirty="0"/>
              <a:t>capabilities</a:t>
            </a:r>
            <a:r>
              <a:rPr lang="en-GB" dirty="0"/>
              <a:t> required or assumed are the familiar use of </a:t>
            </a:r>
            <a:r>
              <a:rPr lang="en-GB" b="1" dirty="0"/>
              <a:t>mobile apps and websites</a:t>
            </a:r>
            <a:r>
              <a:rPr lang="en-GB" dirty="0"/>
              <a:t> while the </a:t>
            </a:r>
            <a:r>
              <a:rPr lang="en-GB" b="1" dirty="0"/>
              <a:t>3d modelling</a:t>
            </a:r>
            <a:r>
              <a:rPr lang="en-GB" dirty="0"/>
              <a:t> is previewed as to be improved.</a:t>
            </a:r>
          </a:p>
        </p:txBody>
      </p:sp>
    </p:spTree>
    <p:extLst>
      <p:ext uri="{BB962C8B-B14F-4D97-AF65-F5344CB8AC3E}">
        <p14:creationId xmlns:p14="http://schemas.microsoft.com/office/powerpoint/2010/main" val="3943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9E2F-2860-0E4D-AD3C-94D959333063}"/>
              </a:ext>
            </a:extLst>
          </p:cNvPr>
          <p:cNvSpPr>
            <a:spLocks noGrp="1"/>
          </p:cNvSpPr>
          <p:nvPr>
            <p:ph type="title"/>
          </p:nvPr>
        </p:nvSpPr>
        <p:spPr>
          <a:xfrm>
            <a:off x="646111" y="452718"/>
            <a:ext cx="10777450" cy="1400530"/>
          </a:xfrm>
        </p:spPr>
        <p:txBody>
          <a:bodyPr/>
          <a:lstStyle/>
          <a:p>
            <a:r>
              <a:rPr lang="it-IT" dirty="0" err="1"/>
              <a:t>Disrupt</a:t>
            </a:r>
            <a:r>
              <a:rPr lang="it-IT" dirty="0"/>
              <a:t> design with PACT framework</a:t>
            </a:r>
          </a:p>
        </p:txBody>
      </p:sp>
      <p:sp>
        <p:nvSpPr>
          <p:cNvPr id="3" name="Content Placeholder 2">
            <a:extLst>
              <a:ext uri="{FF2B5EF4-FFF2-40B4-BE49-F238E27FC236}">
                <a16:creationId xmlns:a16="http://schemas.microsoft.com/office/drawing/2014/main" id="{A8C80A32-E860-C047-AD7B-92318F130844}"/>
              </a:ext>
            </a:extLst>
          </p:cNvPr>
          <p:cNvSpPr>
            <a:spLocks noGrp="1"/>
          </p:cNvSpPr>
          <p:nvPr>
            <p:ph idx="1"/>
          </p:nvPr>
        </p:nvSpPr>
        <p:spPr>
          <a:xfrm>
            <a:off x="1103312" y="2052918"/>
            <a:ext cx="8946541" cy="837239"/>
          </a:xfrm>
        </p:spPr>
        <p:txBody>
          <a:bodyPr/>
          <a:lstStyle/>
          <a:p>
            <a:pPr marL="0" indent="0">
              <a:buNone/>
            </a:pPr>
            <a:r>
              <a:rPr lang="it-IT" dirty="0"/>
              <a:t>AFTER OUR ANALYSIS WE CAME TO TE CONCLUSION THAT SOME ASPECTS OF OUR DESIGN WEREN’T TAKING INTO ACCOUNT THE REALITY.</a:t>
            </a:r>
          </a:p>
          <a:p>
            <a:pPr marL="0" indent="0">
              <a:buNone/>
            </a:pPr>
            <a:endParaRPr lang="it-IT" dirty="0"/>
          </a:p>
        </p:txBody>
      </p:sp>
      <p:sp>
        <p:nvSpPr>
          <p:cNvPr id="5" name="TextBox 4">
            <a:extLst>
              <a:ext uri="{FF2B5EF4-FFF2-40B4-BE49-F238E27FC236}">
                <a16:creationId xmlns:a16="http://schemas.microsoft.com/office/drawing/2014/main" id="{3AA40514-51D7-324F-897F-C30F0168CFCA}"/>
              </a:ext>
            </a:extLst>
          </p:cNvPr>
          <p:cNvSpPr txBox="1"/>
          <p:nvPr/>
        </p:nvSpPr>
        <p:spPr>
          <a:xfrm>
            <a:off x="1103312" y="3089827"/>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err="1"/>
              <a:t>P</a:t>
            </a:r>
            <a:endParaRPr lang="it-IT" sz="6000" dirty="0"/>
          </a:p>
        </p:txBody>
      </p:sp>
      <p:sp>
        <p:nvSpPr>
          <p:cNvPr id="6" name="TextBox 5">
            <a:extLst>
              <a:ext uri="{FF2B5EF4-FFF2-40B4-BE49-F238E27FC236}">
                <a16:creationId xmlns:a16="http://schemas.microsoft.com/office/drawing/2014/main" id="{CE1CFEE6-EB0C-E54C-A322-F4D4961C6816}"/>
              </a:ext>
            </a:extLst>
          </p:cNvPr>
          <p:cNvSpPr txBox="1"/>
          <p:nvPr/>
        </p:nvSpPr>
        <p:spPr>
          <a:xfrm>
            <a:off x="5784168"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C</a:t>
            </a:r>
          </a:p>
        </p:txBody>
      </p:sp>
      <p:sp>
        <p:nvSpPr>
          <p:cNvPr id="7" name="TextBox 6">
            <a:extLst>
              <a:ext uri="{FF2B5EF4-FFF2-40B4-BE49-F238E27FC236}">
                <a16:creationId xmlns:a16="http://schemas.microsoft.com/office/drawing/2014/main" id="{FB33C428-5F4E-6B4D-AE40-E77404915F67}"/>
              </a:ext>
            </a:extLst>
          </p:cNvPr>
          <p:cNvSpPr txBox="1"/>
          <p:nvPr/>
        </p:nvSpPr>
        <p:spPr>
          <a:xfrm>
            <a:off x="3443740" y="3089826"/>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A</a:t>
            </a:r>
          </a:p>
        </p:txBody>
      </p:sp>
      <p:sp>
        <p:nvSpPr>
          <p:cNvPr id="8" name="TextBox 7">
            <a:extLst>
              <a:ext uri="{FF2B5EF4-FFF2-40B4-BE49-F238E27FC236}">
                <a16:creationId xmlns:a16="http://schemas.microsoft.com/office/drawing/2014/main" id="{88C82534-9818-0E48-A3DB-024B2C6C04CE}"/>
              </a:ext>
            </a:extLst>
          </p:cNvPr>
          <p:cNvSpPr txBox="1"/>
          <p:nvPr/>
        </p:nvSpPr>
        <p:spPr>
          <a:xfrm>
            <a:off x="8124596"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T</a:t>
            </a:r>
          </a:p>
        </p:txBody>
      </p:sp>
      <p:sp>
        <p:nvSpPr>
          <p:cNvPr id="9" name="TextBox 8">
            <a:extLst>
              <a:ext uri="{FF2B5EF4-FFF2-40B4-BE49-F238E27FC236}">
                <a16:creationId xmlns:a16="http://schemas.microsoft.com/office/drawing/2014/main" id="{55835F57-3051-E74A-B7F8-36F41368A664}"/>
              </a:ext>
            </a:extLst>
          </p:cNvPr>
          <p:cNvSpPr txBox="1"/>
          <p:nvPr/>
        </p:nvSpPr>
        <p:spPr>
          <a:xfrm>
            <a:off x="829242" y="4305160"/>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THE TARGET </a:t>
            </a:r>
            <a:r>
              <a:rPr lang="it-IT" sz="1600" b="1" dirty="0"/>
              <a:t>PEOPLE </a:t>
            </a:r>
            <a:r>
              <a:rPr lang="it-IT" sz="1600" dirty="0"/>
              <a:t>CHOOSED FOR THIS DESIGN WAS RESTRICTED AND DIFFICULT TO BE INVOLVED IN THE ACTIVITY</a:t>
            </a:r>
          </a:p>
          <a:p>
            <a:endParaRPr lang="it-IT" sz="1600" dirty="0"/>
          </a:p>
        </p:txBody>
      </p:sp>
      <p:sp>
        <p:nvSpPr>
          <p:cNvPr id="10" name="TextBox 9">
            <a:extLst>
              <a:ext uri="{FF2B5EF4-FFF2-40B4-BE49-F238E27FC236}">
                <a16:creationId xmlns:a16="http://schemas.microsoft.com/office/drawing/2014/main" id="{DFE37B2D-C6E2-8846-9BEE-86FDFF0A99AD}"/>
              </a:ext>
            </a:extLst>
          </p:cNvPr>
          <p:cNvSpPr txBox="1"/>
          <p:nvPr/>
        </p:nvSpPr>
        <p:spPr>
          <a:xfrm>
            <a:off x="3169670" y="4305158"/>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IN A SO SPECIFIC LOCATION THE </a:t>
            </a:r>
            <a:r>
              <a:rPr lang="it-IT" sz="1600" b="1" dirty="0"/>
              <a:t>ACTIVITIES</a:t>
            </a:r>
            <a:r>
              <a:rPr lang="it-IT" sz="1600" dirty="0"/>
              <a:t> PROPOSED TO AN EVEN SPECIFIC AUDIENCE WERE NOT SO ATTRACTIVE</a:t>
            </a:r>
          </a:p>
        </p:txBody>
      </p:sp>
      <p:sp>
        <p:nvSpPr>
          <p:cNvPr id="11" name="TextBox 10">
            <a:extLst>
              <a:ext uri="{FF2B5EF4-FFF2-40B4-BE49-F238E27FC236}">
                <a16:creationId xmlns:a16="http://schemas.microsoft.com/office/drawing/2014/main" id="{25C3A181-DD40-1349-BA34-3472E7A94B8A}"/>
              </a:ext>
            </a:extLst>
          </p:cNvPr>
          <p:cNvSpPr txBox="1"/>
          <p:nvPr/>
        </p:nvSpPr>
        <p:spPr>
          <a:xfrm>
            <a:off x="5510098" y="4305156"/>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600" dirty="0"/>
              <a:t>THE </a:t>
            </a:r>
            <a:r>
              <a:rPr lang="it-IT" sz="1600" b="1" dirty="0"/>
              <a:t>CONTEXT</a:t>
            </a:r>
            <a:r>
              <a:rPr lang="it-IT" sz="1600" dirty="0"/>
              <a:t> (MUSEUMS) MAYBE COULD NOTHAVE THE RESOUCE TO AFFORD THE IMPLEMENTATION AND ASSIST THE VISITORS</a:t>
            </a:r>
          </a:p>
        </p:txBody>
      </p:sp>
      <p:sp>
        <p:nvSpPr>
          <p:cNvPr id="12" name="TextBox 11">
            <a:extLst>
              <a:ext uri="{FF2B5EF4-FFF2-40B4-BE49-F238E27FC236}">
                <a16:creationId xmlns:a16="http://schemas.microsoft.com/office/drawing/2014/main" id="{F0DFE1DD-77EC-5D47-BB78-4C4E98CE201C}"/>
              </a:ext>
            </a:extLst>
          </p:cNvPr>
          <p:cNvSpPr txBox="1"/>
          <p:nvPr/>
        </p:nvSpPr>
        <p:spPr>
          <a:xfrm>
            <a:off x="7850526" y="4305156"/>
            <a:ext cx="234042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400" dirty="0"/>
              <a:t>THE </a:t>
            </a:r>
            <a:r>
              <a:rPr lang="it-IT" sz="1400" b="1" dirty="0"/>
              <a:t>TECHNOLOGIES</a:t>
            </a:r>
            <a:r>
              <a:rPr lang="it-IT" sz="1400" dirty="0"/>
              <a:t> THAT COULD HAVE BEEN INVOLVED WERE TOO AMBITIOUS FOR A SMALL MUSEUM</a:t>
            </a:r>
          </a:p>
        </p:txBody>
      </p:sp>
    </p:spTree>
    <p:extLst>
      <p:ext uri="{BB962C8B-B14F-4D97-AF65-F5344CB8AC3E}">
        <p14:creationId xmlns:p14="http://schemas.microsoft.com/office/powerpoint/2010/main" val="3772371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3325DFF-E92E-A5C2-4121-E48B0C80A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768" y="1635381"/>
            <a:ext cx="7258218" cy="5023343"/>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err="1"/>
              <a:t>Guides</a:t>
            </a:r>
            <a:endParaRPr lang="it-IT" dirty="0"/>
          </a:p>
          <a:p>
            <a:pPr lvl="1"/>
            <a:r>
              <a:rPr lang="it-IT" dirty="0"/>
              <a:t>Digital </a:t>
            </a:r>
            <a:r>
              <a:rPr lang="it-IT" dirty="0" err="1"/>
              <a:t>resources</a:t>
            </a:r>
            <a:endParaRPr lang="it-IT" dirty="0"/>
          </a:p>
          <a:p>
            <a:pPr lvl="1"/>
            <a:r>
              <a:rPr lang="it-IT" dirty="0" err="1"/>
              <a:t>Outreacht</a:t>
            </a:r>
            <a:r>
              <a:rPr lang="it-IT" dirty="0"/>
              <a:t> activities</a:t>
            </a:r>
          </a:p>
          <a:p>
            <a:pPr lvl="1"/>
            <a:r>
              <a:rPr lang="it-IT" dirty="0" err="1"/>
              <a:t>exhibits</a:t>
            </a:r>
            <a:r>
              <a:rPr lang="it-IT" dirty="0"/>
              <a:t>*</a:t>
            </a:r>
          </a:p>
          <a:p>
            <a:pPr lvl="1"/>
            <a:endParaRPr lang="it-IT" dirty="0"/>
          </a:p>
          <a:p>
            <a:r>
              <a:rPr lang="it-IT" b="1" dirty="0"/>
              <a:t>Key Audience</a:t>
            </a:r>
          </a:p>
          <a:p>
            <a:pPr lvl="1"/>
            <a:r>
              <a:rPr lang="it-IT" dirty="0" err="1"/>
              <a:t>Sofa</a:t>
            </a:r>
            <a:r>
              <a:rPr lang="it-IT" dirty="0"/>
              <a:t> lovers*</a:t>
            </a:r>
          </a:p>
          <a:p>
            <a:pPr lvl="1"/>
            <a:r>
              <a:rPr lang="it-IT" dirty="0"/>
              <a:t>Art </a:t>
            </a:r>
            <a:r>
              <a:rPr lang="it-IT" dirty="0" err="1"/>
              <a:t>students</a:t>
            </a:r>
            <a:r>
              <a:rPr lang="it-IT" dirty="0"/>
              <a:t>/</a:t>
            </a:r>
            <a:r>
              <a:rPr lang="it-IT" dirty="0" err="1"/>
              <a:t>scholars</a:t>
            </a:r>
            <a:r>
              <a:rPr lang="it-IT" dirty="0"/>
              <a:t>*</a:t>
            </a:r>
          </a:p>
          <a:p>
            <a:pPr lvl="1"/>
            <a:r>
              <a:rPr lang="it-IT" dirty="0" err="1"/>
              <a:t>kids</a:t>
            </a:r>
            <a:endParaRPr lang="it-IT" dirty="0"/>
          </a:p>
          <a:p>
            <a:pPr lvl="1"/>
            <a:r>
              <a:rPr lang="en-GB" dirty="0"/>
              <a:t>passionate with pets*</a:t>
            </a:r>
          </a:p>
        </p:txBody>
      </p:sp>
    </p:spTree>
    <p:extLst>
      <p:ext uri="{BB962C8B-B14F-4D97-AF65-F5344CB8AC3E}">
        <p14:creationId xmlns:p14="http://schemas.microsoft.com/office/powerpoint/2010/main" val="13681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international reach </a:t>
            </a:r>
          </a:p>
          <a:p>
            <a:r>
              <a:rPr lang="en-GB" b="1" dirty="0"/>
              <a:t>2. Increase online visits*</a:t>
            </a:r>
          </a:p>
          <a:p>
            <a:r>
              <a:rPr lang="en-GB" b="1" dirty="0"/>
              <a:t>3. Change visitor attitudes and beliefs*</a:t>
            </a:r>
          </a:p>
          <a:p>
            <a:endParaRPr lang="en-GB" b="1" dirty="0"/>
          </a:p>
          <a:p>
            <a:endParaRPr lang="en-GB" b="1" dirty="0"/>
          </a:p>
          <a:p>
            <a:r>
              <a:rPr lang="en-GB" b="1" dirty="0"/>
              <a:t>Further social media reach</a:t>
            </a:r>
          </a:p>
          <a:p>
            <a:r>
              <a:rPr lang="en-GB" b="1" dirty="0"/>
              <a:t>Attract new demographics*</a:t>
            </a:r>
          </a:p>
          <a:p>
            <a:r>
              <a:rPr lang="en-GB" b="1" dirty="0"/>
              <a:t>Use assets in new ways*</a:t>
            </a:r>
          </a:p>
          <a:p>
            <a:r>
              <a:rPr lang="en-GB" b="1" dirty="0"/>
              <a:t>Increase educational activities</a:t>
            </a:r>
          </a:p>
          <a:p>
            <a:r>
              <a:rPr lang="en-GB" b="1" dirty="0"/>
              <a:t>Increase outreach*</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2712AEF6-CFA3-7ED6-CF0F-FA58CF1C4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0" y="1719177"/>
            <a:ext cx="7204769" cy="4928519"/>
          </a:xfrm>
          <a:prstGeom prst="rect">
            <a:avLst/>
          </a:prstGeom>
        </p:spPr>
      </p:pic>
    </p:spTree>
    <p:extLst>
      <p:ext uri="{BB962C8B-B14F-4D97-AF65-F5344CB8AC3E}">
        <p14:creationId xmlns:p14="http://schemas.microsoft.com/office/powerpoint/2010/main" val="35641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1244CBC5-CC85-EB07-0462-454777F4F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79336" cy="4928520"/>
          </a:xfrm>
          <a:prstGeom prst="rect">
            <a:avLst/>
          </a:prstGeom>
        </p:spPr>
      </p:pic>
    </p:spTree>
    <p:extLst>
      <p:ext uri="{BB962C8B-B14F-4D97-AF65-F5344CB8AC3E}">
        <p14:creationId xmlns:p14="http://schemas.microsoft.com/office/powerpoint/2010/main" val="29839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746210" cy="1280890"/>
          </a:xfrm>
        </p:spPr>
        <p:txBody>
          <a:bodyPr>
            <a:normAutofit fontScale="90000"/>
          </a:bodyPr>
          <a:lstStyle/>
          <a:p>
            <a:r>
              <a:rPr lang="it-IT" dirty="0"/>
              <a:t>Virtual </a:t>
            </a:r>
            <a:r>
              <a:rPr lang="it-IT" dirty="0" err="1"/>
              <a:t>Exhibition</a:t>
            </a:r>
            <a:br>
              <a:rPr lang="it-IT" dirty="0"/>
            </a:br>
            <a:r>
              <a:rPr lang="it-IT" dirty="0"/>
              <a:t>3 – IA design brief «</a:t>
            </a:r>
            <a:r>
              <a:rPr lang="en-GB" b="1" dirty="0"/>
              <a:t>Choose your guide app</a:t>
            </a:r>
            <a:r>
              <a:rPr lang="en-GB" dirty="0"/>
              <a: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experience designed for the </a:t>
            </a:r>
            <a:r>
              <a:rPr lang="en-GB" b="1" dirty="0"/>
              <a:t>virtual museum</a:t>
            </a:r>
            <a:r>
              <a:rPr lang="en-GB" dirty="0"/>
              <a:t>, is the </a:t>
            </a:r>
            <a:r>
              <a:rPr lang="en-GB" b="1" dirty="0"/>
              <a:t>Choose your guide application</a:t>
            </a:r>
            <a:r>
              <a:rPr lang="en-GB" dirty="0"/>
              <a:t> that allows to have a guided visit of the virtual museum, accompanied by a personalized guide, chosen in relation with the user's preferences. At the end of the visit, a space of interaction with the users is provided, giving to them the possibility to choose further related activities.</a:t>
            </a:r>
          </a:p>
          <a:p>
            <a:r>
              <a:rPr lang="en-GB" dirty="0"/>
              <a:t>The main </a:t>
            </a:r>
            <a:r>
              <a:rPr lang="en-GB" b="1" dirty="0"/>
              <a:t>goal is to increase the outreach</a:t>
            </a:r>
            <a:r>
              <a:rPr lang="en-GB" dirty="0"/>
              <a:t> on high level quality educational digital contents (</a:t>
            </a:r>
            <a:r>
              <a:rPr lang="en-GB" b="1" dirty="0"/>
              <a:t>digital resources asset</a:t>
            </a:r>
            <a:r>
              <a:rPr lang="en-GB" dirty="0"/>
              <a:t>) of a larger audience (</a:t>
            </a:r>
            <a:r>
              <a:rPr lang="en-GB" b="1" dirty="0"/>
              <a:t>passionate with animals target audience</a:t>
            </a:r>
            <a:r>
              <a:rPr lang="en-GB" dirty="0"/>
              <a:t>) than only art passionate.</a:t>
            </a:r>
          </a:p>
          <a:p>
            <a:r>
              <a:rPr lang="en-GB" b="1" dirty="0"/>
              <a:t>Barriers</a:t>
            </a:r>
            <a:r>
              <a:rPr lang="en-GB" dirty="0"/>
              <a:t> for the new users could be mainly represented by </a:t>
            </a:r>
            <a:r>
              <a:rPr lang="en-GB" b="1" dirty="0"/>
              <a:t>irrelevance of cultural content for them</a:t>
            </a:r>
            <a:r>
              <a:rPr lang="en-GB" dirty="0"/>
              <a:t> and secondarily by </a:t>
            </a:r>
            <a:r>
              <a:rPr lang="en-GB" b="1" dirty="0"/>
              <a:t>lack of access to technology</a:t>
            </a:r>
            <a:r>
              <a:rPr lang="en-GB" dirty="0"/>
              <a:t> that is solved with a really basic access level requested, such as the </a:t>
            </a:r>
            <a:r>
              <a:rPr lang="en-GB" b="1" dirty="0"/>
              <a:t>minimal knowledge and use of websites via computer, mobile phones or tablets (capabilities and devices)</a:t>
            </a:r>
            <a:r>
              <a:rPr lang="en-GB" dirty="0"/>
              <a:t>.</a:t>
            </a:r>
          </a:p>
          <a:p>
            <a:r>
              <a:rPr lang="en-GB" b="1" dirty="0"/>
              <a:t>Motivations</a:t>
            </a:r>
            <a:r>
              <a:rPr lang="en-GB" dirty="0"/>
              <a:t> to use the application and visit the exhibition are </a:t>
            </a:r>
            <a:r>
              <a:rPr lang="en-GB" b="1" dirty="0"/>
              <a:t>personal relevance</a:t>
            </a:r>
            <a:r>
              <a:rPr lang="en-GB" dirty="0"/>
              <a:t> of the topic (human/artist-animal affective relationship) and the informal/funny way in witch the same is proposed (animals talking, social media adv, etc.) that, together with the other activities proposed (Share your story, Search for your pet, merchandising, etc.), improve the users' sensation of </a:t>
            </a:r>
            <a:r>
              <a:rPr lang="en-GB" b="1" dirty="0"/>
              <a:t>inclusion</a:t>
            </a:r>
            <a:r>
              <a:rPr lang="en-GB" dirty="0"/>
              <a:t>.</a:t>
            </a:r>
          </a:p>
        </p:txBody>
      </p:sp>
    </p:spTree>
    <p:extLst>
      <p:ext uri="{BB962C8B-B14F-4D97-AF65-F5344CB8AC3E}">
        <p14:creationId xmlns:p14="http://schemas.microsoft.com/office/powerpoint/2010/main" val="28055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anti-speciesism view of </a:t>
            </a:r>
            <a:r>
              <a:rPr lang="en-GB" dirty="0">
                <a:solidFill>
                  <a:srgbClr val="FFFFFF"/>
                </a:solidFill>
              </a:rPr>
              <a:t>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85000" lnSpcReduction="20000"/>
          </a:bodyPr>
          <a:lstStyle/>
          <a:p>
            <a:pPr marL="0" indent="0">
              <a:buNone/>
            </a:pPr>
            <a:r>
              <a:rPr lang="en-GB" b="1" dirty="0"/>
              <a:t>The cultural environment can be classified in the E or F category, according to Simona </a:t>
            </a:r>
            <a:r>
              <a:rPr lang="en-GB" b="1" dirty="0" err="1"/>
              <a:t>Caraceni</a:t>
            </a:r>
            <a:r>
              <a:rPr lang="en-GB" b="1" dirty="0"/>
              <a:t> taxonomy:</a:t>
            </a:r>
          </a:p>
          <a:p>
            <a:endParaRPr lang="en-GB" b="1" dirty="0"/>
          </a:p>
          <a:p>
            <a:r>
              <a:rPr lang="en-GB" b="1" dirty="0"/>
              <a:t>E) Virtual museum that enhance museum objects INTERPRETATION with OPEN INTERACTION in an OPEN SPACE showing SELECTED (or ALL OBJECTS) of the museum collection, ALLOWING visitor CONTRIBUTIONS.</a:t>
            </a:r>
          </a:p>
          <a:p>
            <a:r>
              <a:rPr lang="en-GB" b="1" dirty="0"/>
              <a:t>F) Virtual museum making EXPERIMENTS with NEW MUSEOLOGICAL MODELs with OPEN INTERACTION in an OPEN SPACE showing SELECTED (or ALL OBJECTS) of the museum collection, ALLOWING visitor CONTRIBUTIONS.</a:t>
            </a:r>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Tree>
    <p:extLst>
      <p:ext uri="{BB962C8B-B14F-4D97-AF65-F5344CB8AC3E}">
        <p14:creationId xmlns:p14="http://schemas.microsoft.com/office/powerpoint/2010/main" val="25851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1035027" cy="1400530"/>
          </a:xfrm>
        </p:spPr>
        <p:txBody>
          <a:bodyPr/>
          <a:lstStyle/>
          <a:p>
            <a:r>
              <a:rPr lang="it-IT" dirty="0"/>
              <a:t>IA </a:t>
            </a:r>
            <a:r>
              <a:rPr lang="it-IT" dirty="0" err="1"/>
              <a:t>classification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394460"/>
            <a:ext cx="10956309" cy="5212402"/>
          </a:xfrm>
        </p:spPr>
        <p:txBody>
          <a:bodyPr>
            <a:normAutofit fontScale="85000" lnSpcReduction="20000"/>
          </a:bodyPr>
          <a:lstStyle/>
          <a:p>
            <a:r>
              <a:rPr lang="en-GB" b="1" dirty="0"/>
              <a:t>To classify the Interactive application proposed - Choose your guide - we used the V-MUST (1-8) and </a:t>
            </a:r>
            <a:r>
              <a:rPr lang="en-GB" b="1" dirty="0" err="1"/>
              <a:t>Hornecker-Ciolfi</a:t>
            </a:r>
            <a:r>
              <a:rPr lang="en-GB" b="1" dirty="0"/>
              <a:t> (9.1-9.3) classifications:</a:t>
            </a:r>
          </a:p>
          <a:p>
            <a:endParaRPr lang="en-GB" b="1" dirty="0"/>
          </a:p>
          <a:p>
            <a:r>
              <a:rPr lang="en-GB" b="1" dirty="0"/>
              <a:t>1. By Content						human-pet affective relationship</a:t>
            </a:r>
          </a:p>
          <a:p>
            <a:r>
              <a:rPr lang="en-GB" b="1" dirty="0"/>
              <a:t>2. By Interaction technology		device-based, speech-based</a:t>
            </a:r>
          </a:p>
          <a:p>
            <a:r>
              <a:rPr lang="en-GB" b="1" dirty="0"/>
              <a:t>3. By Duration						basically short; depending on the user's choices</a:t>
            </a:r>
          </a:p>
          <a:p>
            <a:r>
              <a:rPr lang="en-GB" b="1" dirty="0"/>
              <a:t>4. By Communication				narrative, dramatization</a:t>
            </a:r>
          </a:p>
          <a:p>
            <a:r>
              <a:rPr lang="en-GB" b="1" dirty="0"/>
              <a:t>5. By Level of immersion			medium</a:t>
            </a:r>
          </a:p>
          <a:p>
            <a:r>
              <a:rPr lang="en-GB" b="1" dirty="0"/>
              <a:t>6. By Format						desktop and mobile, on line</a:t>
            </a:r>
          </a:p>
          <a:p>
            <a:r>
              <a:rPr lang="en-GB" b="1" dirty="0"/>
              <a:t>7. By Scope						education, engagement</a:t>
            </a:r>
          </a:p>
          <a:p>
            <a:r>
              <a:rPr lang="en-GB" b="1" dirty="0"/>
              <a:t>8. By Sustainability					to be analysed</a:t>
            </a:r>
          </a:p>
          <a:p>
            <a:endParaRPr lang="en-GB" b="1" dirty="0"/>
          </a:p>
          <a:p>
            <a:r>
              <a:rPr lang="en-GB" b="1" dirty="0"/>
              <a:t>9. By Interaction frame</a:t>
            </a:r>
          </a:p>
          <a:p>
            <a:pPr lvl="1"/>
            <a:r>
              <a:rPr lang="en-GB" b="1" dirty="0"/>
              <a:t>9.1 Relationship to the Museum Environment-Space and Visitor Mobility:	mobile interaction</a:t>
            </a:r>
          </a:p>
          <a:p>
            <a:pPr lvl="1"/>
            <a:r>
              <a:rPr lang="en-GB" b="1" dirty="0"/>
              <a:t>9.2 Relation to the form of </a:t>
            </a:r>
            <a:r>
              <a:rPr lang="en-GB" b="1" dirty="0" err="1"/>
              <a:t>augumentation</a:t>
            </a:r>
            <a:r>
              <a:rPr lang="en-GB" b="1" dirty="0"/>
              <a:t> and experience:			extended Reality: VR, fully artificial</a:t>
            </a:r>
          </a:p>
          <a:p>
            <a:pPr lvl="1"/>
            <a:r>
              <a:rPr lang="en-GB" b="1" dirty="0"/>
              <a:t>9.3 Interaction beyond the physical visit	post-visit: 		engaging the visitor; pre-visit: preparing visit</a:t>
            </a:r>
          </a:p>
        </p:txBody>
      </p:sp>
      <p:sp>
        <p:nvSpPr>
          <p:cNvPr id="4" name="Rettangolo con angoli arrotondati 3">
            <a:extLst>
              <a:ext uri="{FF2B5EF4-FFF2-40B4-BE49-F238E27FC236}">
                <a16:creationId xmlns:a16="http://schemas.microsoft.com/office/drawing/2014/main" id="{9CE5BE59-FF92-FDEE-8469-0AE342DA4D7D}"/>
              </a:ext>
            </a:extLst>
          </p:cNvPr>
          <p:cNvSpPr/>
          <p:nvPr/>
        </p:nvSpPr>
        <p:spPr>
          <a:xfrm>
            <a:off x="8345510" y="84674"/>
            <a:ext cx="3335628" cy="1078941"/>
          </a:xfrm>
          <a:prstGeom prst="roundRect">
            <a:avLst/>
          </a:prstGeom>
          <a:solidFill>
            <a:schemeClr val="bg1">
              <a:alpha val="94000"/>
            </a:schemeClr>
          </a:solidFill>
          <a:ln w="76200">
            <a:solidFill>
              <a:schemeClr val="accent4"/>
            </a:solidFill>
          </a:ln>
        </p:spPr>
        <p:txBody>
          <a:bodyPr vert="horz" lIns="0" tIns="45720" rIns="0" bIns="45720" rtlCol="0">
            <a:normAutofit fontScale="62500" lnSpcReduction="20000"/>
          </a:bodyPr>
          <a:lstStyle/>
          <a:p>
            <a:r>
              <a:rPr lang="en-GB" i="1" dirty="0">
                <a:hlinkClick r:id="rId3"/>
              </a:rPr>
              <a:t>http://www.v-must.net/virtual-museums/categories</a:t>
            </a:r>
            <a:r>
              <a:rPr lang="en-GB" i="1" dirty="0"/>
              <a:t> </a:t>
            </a:r>
          </a:p>
          <a:p>
            <a:endParaRPr lang="en-GB" i="1" dirty="0"/>
          </a:p>
          <a:p>
            <a:pPr lvl="0" defTabSz="914400">
              <a:defRPr/>
            </a:pPr>
            <a:r>
              <a:rPr lang="en-GB" i="1" dirty="0" err="1"/>
              <a:t>Hornecker</a:t>
            </a:r>
            <a:r>
              <a:rPr lang="en-GB" i="1" dirty="0"/>
              <a:t>, Eva, and </a:t>
            </a:r>
            <a:r>
              <a:rPr lang="en-GB" i="1" dirty="0" err="1"/>
              <a:t>Luigina</a:t>
            </a:r>
            <a:r>
              <a:rPr lang="en-GB" i="1" dirty="0"/>
              <a:t> </a:t>
            </a:r>
            <a:r>
              <a:rPr lang="en-GB" i="1" dirty="0" err="1"/>
              <a:t>Ciolfi</a:t>
            </a:r>
            <a:r>
              <a:rPr lang="en-GB" i="1" dirty="0"/>
              <a:t>. Human-Computer Interactions in Museums</a:t>
            </a:r>
            <a:r>
              <a:rPr lang="en-GB" dirty="0"/>
              <a:t>. Springer Nature, 2022.</a:t>
            </a:r>
          </a:p>
        </p:txBody>
      </p:sp>
    </p:spTree>
    <p:extLst>
      <p:ext uri="{BB962C8B-B14F-4D97-AF65-F5344CB8AC3E}">
        <p14:creationId xmlns:p14="http://schemas.microsoft.com/office/powerpoint/2010/main" val="317012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Effect transition="in" filter="fade">
                                      <p:cBhvr>
                                        <p:cTn id="55" dur="500"/>
                                        <p:tgtEl>
                                          <p:spTgt spid="3">
                                            <p:txEl>
                                              <p:pRg st="13" end="1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4" end="14"/>
                                            </p:txEl>
                                          </p:spTgt>
                                        </p:tgtEl>
                                        <p:attrNameLst>
                                          <p:attrName>style.visibility</p:attrName>
                                        </p:attrNameLst>
                                      </p:cBhvr>
                                      <p:to>
                                        <p:strVal val="visible"/>
                                      </p:to>
                                    </p:set>
                                    <p:animEffect transition="in" filter="fade">
                                      <p:cBhvr>
                                        <p:cTn id="58"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C361-DA6C-6D4A-82A5-E0A8251554E0}"/>
              </a:ext>
            </a:extLst>
          </p:cNvPr>
          <p:cNvSpPr>
            <a:spLocks noGrp="1"/>
          </p:cNvSpPr>
          <p:nvPr>
            <p:ph type="title"/>
          </p:nvPr>
        </p:nvSpPr>
        <p:spPr>
          <a:xfrm>
            <a:off x="4692304" y="3522489"/>
            <a:ext cx="1770517" cy="791934"/>
          </a:xfrm>
        </p:spPr>
        <p:txBody>
          <a:bodyPr/>
          <a:lstStyle/>
          <a:p>
            <a:r>
              <a:rPr lang="it-IT" b="1" dirty="0">
                <a:solidFill>
                  <a:schemeClr val="accent3">
                    <a:lumMod val="75000"/>
                  </a:schemeClr>
                </a:solidFill>
              </a:rPr>
              <a:t>P</a:t>
            </a:r>
            <a:r>
              <a:rPr lang="it-IT" dirty="0"/>
              <a:t>ACT</a:t>
            </a:r>
            <a:br>
              <a:rPr lang="it-IT" dirty="0"/>
            </a:br>
            <a:endParaRPr lang="it-IT" dirty="0"/>
          </a:p>
        </p:txBody>
      </p:sp>
      <p:sp>
        <p:nvSpPr>
          <p:cNvPr id="3" name="Content Placeholder 2">
            <a:extLst>
              <a:ext uri="{FF2B5EF4-FFF2-40B4-BE49-F238E27FC236}">
                <a16:creationId xmlns:a16="http://schemas.microsoft.com/office/drawing/2014/main" id="{3F8C3DF5-10E2-E147-8CEB-B14A85220D5A}"/>
              </a:ext>
            </a:extLst>
          </p:cNvPr>
          <p:cNvSpPr>
            <a:spLocks noGrp="1"/>
          </p:cNvSpPr>
          <p:nvPr>
            <p:ph idx="1"/>
          </p:nvPr>
        </p:nvSpPr>
        <p:spPr>
          <a:xfrm>
            <a:off x="1104293" y="1483614"/>
            <a:ext cx="8946541" cy="1748984"/>
          </a:xfrm>
        </p:spPr>
        <p:txBody>
          <a:bodyPr/>
          <a:lstStyle/>
          <a:p>
            <a:pPr marL="0" indent="0" algn="ctr">
              <a:buNone/>
            </a:pPr>
            <a:r>
              <a:rPr lang="it-IT" dirty="0" err="1"/>
              <a:t>It</a:t>
            </a:r>
            <a:r>
              <a:rPr lang="it-IT" dirty="0"/>
              <a:t> </a:t>
            </a:r>
            <a:r>
              <a:rPr lang="it-IT" dirty="0" err="1"/>
              <a:t>seemed</a:t>
            </a:r>
            <a:r>
              <a:rPr lang="it-IT" dirty="0"/>
              <a:t> to be </a:t>
            </a:r>
            <a:r>
              <a:rPr lang="it-IT" dirty="0" err="1"/>
              <a:t>useful</a:t>
            </a:r>
            <a:r>
              <a:rPr lang="it-IT" dirty="0"/>
              <a:t>, </a:t>
            </a:r>
            <a:r>
              <a:rPr lang="it-IT" dirty="0" err="1"/>
              <a:t>at</a:t>
            </a:r>
            <a:r>
              <a:rPr lang="it-IT" dirty="0"/>
              <a:t> </a:t>
            </a:r>
            <a:r>
              <a:rPr lang="it-IT" dirty="0" err="1"/>
              <a:t>this</a:t>
            </a:r>
            <a:r>
              <a:rPr lang="it-IT" dirty="0"/>
              <a:t> </a:t>
            </a:r>
            <a:r>
              <a:rPr lang="it-IT" dirty="0" err="1"/>
              <a:t>point</a:t>
            </a:r>
            <a:r>
              <a:rPr lang="it-IT" dirty="0"/>
              <a:t>, to </a:t>
            </a:r>
            <a:r>
              <a:rPr lang="it-IT" dirty="0" err="1"/>
              <a:t>proceed</a:t>
            </a:r>
            <a:r>
              <a:rPr lang="it-IT" dirty="0"/>
              <a:t> on the </a:t>
            </a:r>
            <a:r>
              <a:rPr lang="it-IT" dirty="0" err="1"/>
              <a:t>logical</a:t>
            </a:r>
            <a:r>
              <a:rPr lang="it-IT" dirty="0"/>
              <a:t> base of the PACT </a:t>
            </a:r>
            <a:r>
              <a:rPr lang="it-IT" dirty="0" err="1"/>
              <a:t>analysis</a:t>
            </a:r>
            <a:r>
              <a:rPr lang="it-IT" dirty="0"/>
              <a:t> </a:t>
            </a:r>
            <a:r>
              <a:rPr lang="it-IT" dirty="0" err="1"/>
              <a:t>together</a:t>
            </a:r>
            <a:r>
              <a:rPr lang="it-IT" dirty="0"/>
              <a:t> with the design </a:t>
            </a:r>
            <a:r>
              <a:rPr lang="it-IT" dirty="0" err="1"/>
              <a:t>cards</a:t>
            </a:r>
            <a:r>
              <a:rPr lang="it-IT" dirty="0"/>
              <a:t>.</a:t>
            </a:r>
          </a:p>
          <a:p>
            <a:pPr marL="0" indent="0" algn="ctr">
              <a:buNone/>
            </a:pPr>
            <a:endParaRPr lang="it-IT" dirty="0"/>
          </a:p>
          <a:p>
            <a:pPr marL="0" indent="0" algn="ctr">
              <a:buNone/>
            </a:pPr>
            <a:r>
              <a:rPr lang="it-IT" dirty="0"/>
              <a:t>And </a:t>
            </a:r>
            <a:r>
              <a:rPr lang="it-IT" dirty="0" err="1"/>
              <a:t>we</a:t>
            </a:r>
            <a:r>
              <a:rPr lang="it-IT" dirty="0"/>
              <a:t> </a:t>
            </a:r>
            <a:r>
              <a:rPr lang="it-IT" dirty="0" err="1"/>
              <a:t>started</a:t>
            </a:r>
            <a:r>
              <a:rPr lang="it-IT" dirty="0"/>
              <a:t> from </a:t>
            </a:r>
            <a:r>
              <a:rPr lang="it-IT" dirty="0" err="1"/>
              <a:t>people</a:t>
            </a:r>
            <a:r>
              <a:rPr lang="it-IT" dirty="0"/>
              <a:t>.</a:t>
            </a:r>
          </a:p>
          <a:p>
            <a:pPr marL="0" indent="0" algn="ctr">
              <a:buNone/>
            </a:pPr>
            <a:endParaRPr lang="it-IT" dirty="0"/>
          </a:p>
          <a:p>
            <a:pPr marL="0" indent="0" algn="ctr">
              <a:buNone/>
            </a:pPr>
            <a:endParaRPr lang="it-IT" dirty="0"/>
          </a:p>
        </p:txBody>
      </p:sp>
      <p:sp>
        <p:nvSpPr>
          <p:cNvPr id="4" name="Segnaposto contenuto 2">
            <a:extLst>
              <a:ext uri="{FF2B5EF4-FFF2-40B4-BE49-F238E27FC236}">
                <a16:creationId xmlns:a16="http://schemas.microsoft.com/office/drawing/2014/main" id="{AD04F2E9-092D-E585-0A94-B546C9676345}"/>
              </a:ext>
            </a:extLst>
          </p:cNvPr>
          <p:cNvSpPr txBox="1">
            <a:spLocks/>
          </p:cNvSpPr>
          <p:nvPr/>
        </p:nvSpPr>
        <p:spPr>
          <a:xfrm>
            <a:off x="345891" y="6078829"/>
            <a:ext cx="7587494" cy="489397"/>
          </a:xfrm>
          <a:prstGeom prst="rect">
            <a:avLst/>
          </a:prstGeom>
          <a:solidFill>
            <a:schemeClr val="bg1">
              <a:alpha val="46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it-IT" b="1" dirty="0"/>
              <a:t>PEOPLE</a:t>
            </a:r>
            <a:r>
              <a:rPr lang="it-IT" b="1" dirty="0">
                <a:solidFill>
                  <a:srgbClr val="FFC000"/>
                </a:solidFill>
              </a:rPr>
              <a:t> </a:t>
            </a:r>
            <a:r>
              <a:rPr lang="it-IT" dirty="0" err="1"/>
              <a:t>doing</a:t>
            </a:r>
            <a:r>
              <a:rPr lang="it-IT" dirty="0"/>
              <a:t> </a:t>
            </a:r>
            <a:r>
              <a:rPr lang="it-IT" b="1" dirty="0"/>
              <a:t>ACTIVITIES</a:t>
            </a:r>
            <a:r>
              <a:rPr lang="it-IT" dirty="0"/>
              <a:t> in a </a:t>
            </a:r>
            <a:r>
              <a:rPr lang="it-IT" b="1" dirty="0"/>
              <a:t>CONTEXT</a:t>
            </a:r>
            <a:r>
              <a:rPr lang="it-IT" dirty="0"/>
              <a:t> </a:t>
            </a:r>
            <a:r>
              <a:rPr lang="it-IT" dirty="0" err="1"/>
              <a:t>using</a:t>
            </a:r>
            <a:r>
              <a:rPr lang="it-IT" dirty="0"/>
              <a:t> </a:t>
            </a:r>
            <a:r>
              <a:rPr lang="it-IT" b="1" dirty="0"/>
              <a:t>TECHNOLOGY</a:t>
            </a:r>
          </a:p>
        </p:txBody>
      </p:sp>
    </p:spTree>
    <p:extLst>
      <p:ext uri="{BB962C8B-B14F-4D97-AF65-F5344CB8AC3E}">
        <p14:creationId xmlns:p14="http://schemas.microsoft.com/office/powerpoint/2010/main" val="86397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768D35-FF27-EA4A-A398-06F1B268F039}"/>
              </a:ext>
            </a:extLst>
          </p:cNvPr>
          <p:cNvSpPr>
            <a:spLocks noGrp="1"/>
          </p:cNvSpPr>
          <p:nvPr>
            <p:ph idx="1"/>
          </p:nvPr>
        </p:nvSpPr>
        <p:spPr>
          <a:xfrm>
            <a:off x="2655018" y="2540913"/>
            <a:ext cx="2276211" cy="533477"/>
          </a:xfrm>
        </p:spPr>
        <p:txBody>
          <a:bodyPr>
            <a:noAutofit/>
          </a:bodyPr>
          <a:lstStyle/>
          <a:p>
            <a:pPr marL="0" indent="0">
              <a:buNone/>
            </a:pPr>
            <a:r>
              <a:rPr lang="it-IT" sz="2400" dirty="0" err="1"/>
              <a:t>Observations</a:t>
            </a:r>
            <a:endParaRPr lang="it-IT" sz="2400" dirty="0"/>
          </a:p>
        </p:txBody>
      </p:sp>
      <p:sp>
        <p:nvSpPr>
          <p:cNvPr id="5" name="TextBox 4">
            <a:extLst>
              <a:ext uri="{FF2B5EF4-FFF2-40B4-BE49-F238E27FC236}">
                <a16:creationId xmlns:a16="http://schemas.microsoft.com/office/drawing/2014/main" id="{DAF7CA1E-AC96-804C-8817-970F6EBFE212}"/>
              </a:ext>
            </a:extLst>
          </p:cNvPr>
          <p:cNvSpPr txBox="1"/>
          <p:nvPr/>
        </p:nvSpPr>
        <p:spPr>
          <a:xfrm>
            <a:off x="5560743" y="1673860"/>
            <a:ext cx="1681843" cy="523220"/>
          </a:xfrm>
          <a:prstGeom prst="rect">
            <a:avLst/>
          </a:prstGeom>
          <a:noFill/>
        </p:spPr>
        <p:txBody>
          <a:bodyPr wrap="square" rtlCol="0">
            <a:spAutoFit/>
          </a:bodyPr>
          <a:lstStyle/>
          <a:p>
            <a:pPr algn="ctr"/>
            <a:r>
              <a:rPr lang="it-IT" sz="2800" dirty="0">
                <a:solidFill>
                  <a:schemeClr val="accent3"/>
                </a:solidFill>
              </a:rPr>
              <a:t>TOOLS </a:t>
            </a:r>
          </a:p>
        </p:txBody>
      </p:sp>
      <p:sp>
        <p:nvSpPr>
          <p:cNvPr id="6" name="TextBox 5">
            <a:extLst>
              <a:ext uri="{FF2B5EF4-FFF2-40B4-BE49-F238E27FC236}">
                <a16:creationId xmlns:a16="http://schemas.microsoft.com/office/drawing/2014/main" id="{9D691BB6-65FB-5545-AC58-831CDA11A66F}"/>
              </a:ext>
            </a:extLst>
          </p:cNvPr>
          <p:cNvSpPr txBox="1"/>
          <p:nvPr/>
        </p:nvSpPr>
        <p:spPr>
          <a:xfrm>
            <a:off x="6760028" y="2576818"/>
            <a:ext cx="4572000" cy="461665"/>
          </a:xfrm>
          <a:prstGeom prst="rect">
            <a:avLst/>
          </a:prstGeom>
          <a:noFill/>
        </p:spPr>
        <p:txBody>
          <a:bodyPr wrap="square" rtlCol="0">
            <a:spAutoFit/>
          </a:bodyPr>
          <a:lstStyle/>
          <a:p>
            <a:r>
              <a:rPr lang="it-IT" sz="2400" dirty="0"/>
              <a:t>Analysis of social </a:t>
            </a:r>
            <a:r>
              <a:rPr lang="it-IT" sz="2400" dirty="0" err="1"/>
              <a:t>behaviours</a:t>
            </a:r>
            <a:endParaRPr lang="it-IT" sz="2400" dirty="0"/>
          </a:p>
        </p:txBody>
      </p:sp>
      <p:cxnSp>
        <p:nvCxnSpPr>
          <p:cNvPr id="8" name="Curved Connector 7">
            <a:extLst>
              <a:ext uri="{FF2B5EF4-FFF2-40B4-BE49-F238E27FC236}">
                <a16:creationId xmlns:a16="http://schemas.microsoft.com/office/drawing/2014/main" id="{8CADD0A0-92BD-964A-AD95-991DD49C46D8}"/>
              </a:ext>
            </a:extLst>
          </p:cNvPr>
          <p:cNvCxnSpPr>
            <a:stCxn id="5" idx="1"/>
            <a:endCxn id="3" idx="0"/>
          </p:cNvCxnSpPr>
          <p:nvPr/>
        </p:nvCxnSpPr>
        <p:spPr>
          <a:xfrm rot="10800000" flipV="1">
            <a:off x="3793125" y="1935469"/>
            <a:ext cx="1767619" cy="60544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BB92915B-3B6D-004C-B8D9-C0172FB450A5}"/>
              </a:ext>
            </a:extLst>
          </p:cNvPr>
          <p:cNvCxnSpPr>
            <a:cxnSpLocks/>
            <a:stCxn id="5" idx="3"/>
            <a:endCxn id="6" idx="0"/>
          </p:cNvCxnSpPr>
          <p:nvPr/>
        </p:nvCxnSpPr>
        <p:spPr>
          <a:xfrm>
            <a:off x="7242586" y="1935470"/>
            <a:ext cx="1803442" cy="641348"/>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8DFE0CC-A9CC-F848-A1E6-53312E188233}"/>
              </a:ext>
            </a:extLst>
          </p:cNvPr>
          <p:cNvSpPr txBox="1"/>
          <p:nvPr/>
        </p:nvSpPr>
        <p:spPr>
          <a:xfrm>
            <a:off x="1714500" y="3074390"/>
            <a:ext cx="401682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it-IT" dirty="0"/>
              <a:t>THE MATERIAL COLLECTED BY ENRICA SINCE 2014 (LOST PETS ADVICES)</a:t>
            </a:r>
          </a:p>
        </p:txBody>
      </p:sp>
      <p:sp>
        <p:nvSpPr>
          <p:cNvPr id="15" name="TextBox 14">
            <a:extLst>
              <a:ext uri="{FF2B5EF4-FFF2-40B4-BE49-F238E27FC236}">
                <a16:creationId xmlns:a16="http://schemas.microsoft.com/office/drawing/2014/main" id="{251A54AE-5742-3D4E-AE7F-DF6BED3955EE}"/>
              </a:ext>
            </a:extLst>
          </p:cNvPr>
          <p:cNvSpPr txBox="1"/>
          <p:nvPr/>
        </p:nvSpPr>
        <p:spPr>
          <a:xfrm>
            <a:off x="6972300" y="3218166"/>
            <a:ext cx="4359728" cy="175432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it-IT" dirty="0"/>
              <a:t>PERCEPTION OF THE ANIMAL ON SOCIAL MEDIA (PET INFLUENCERS)</a:t>
            </a:r>
          </a:p>
          <a:p>
            <a:endParaRPr lang="it-IT" dirty="0"/>
          </a:p>
          <a:p>
            <a:pPr marL="285750" indent="-285750">
              <a:buFont typeface="Arial" panose="020B0604020202020204" pitchFamily="34" charset="0"/>
              <a:buChar char="•"/>
            </a:pPr>
            <a:r>
              <a:rPr lang="it-IT" dirty="0"/>
              <a:t>THE NEED FOR A PLATFORM WHERE TO PUBLISH AN ANNOUNCEMENT OF LOST PET</a:t>
            </a:r>
          </a:p>
        </p:txBody>
      </p:sp>
      <p:sp>
        <p:nvSpPr>
          <p:cNvPr id="10" name="Titolo 1">
            <a:extLst>
              <a:ext uri="{FF2B5EF4-FFF2-40B4-BE49-F238E27FC236}">
                <a16:creationId xmlns:a16="http://schemas.microsoft.com/office/drawing/2014/main" id="{9ADEA28D-4BD6-E342-9749-AC4FE6BBCC44}"/>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dirty="0">
                <a:solidFill>
                  <a:srgbClr val="FFC000"/>
                </a:solidFill>
              </a:rPr>
              <a:t>P</a:t>
            </a:r>
            <a:r>
              <a:rPr lang="it-IT" dirty="0">
                <a:solidFill>
                  <a:schemeClr val="tx1"/>
                </a:solidFill>
              </a:rPr>
              <a:t>A</a:t>
            </a:r>
            <a:r>
              <a:rPr lang="it-IT" dirty="0"/>
              <a:t>CT </a:t>
            </a:r>
            <a:r>
              <a:rPr lang="it-IT" b="1" dirty="0"/>
              <a:t>People</a:t>
            </a:r>
            <a:endParaRPr lang="en-GB" b="1" dirty="0"/>
          </a:p>
        </p:txBody>
      </p:sp>
    </p:spTree>
    <p:extLst>
      <p:ext uri="{BB962C8B-B14F-4D97-AF65-F5344CB8AC3E}">
        <p14:creationId xmlns:p14="http://schemas.microsoft.com/office/powerpoint/2010/main" val="3995161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A16FB6B-B786-E780-B7AF-7EFCDCD7E037}"/>
              </a:ext>
            </a:extLst>
          </p:cNvPr>
          <p:cNvPicPr>
            <a:picLocks noChangeAspect="1"/>
          </p:cNvPicPr>
          <p:nvPr/>
        </p:nvPicPr>
        <p:blipFill>
          <a:blip r:embed="rId2"/>
          <a:stretch>
            <a:fillRect/>
          </a:stretch>
        </p:blipFill>
        <p:spPr>
          <a:xfrm>
            <a:off x="3480689" y="1268606"/>
            <a:ext cx="8311145" cy="5372100"/>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1666092" cy="1400530"/>
          </a:xfrm>
        </p:spPr>
        <p:txBody>
          <a:bodyPr/>
          <a:lstStyle/>
          <a:p>
            <a:r>
              <a:rPr lang="it-IT" b="1" dirty="0">
                <a:solidFill>
                  <a:srgbClr val="FFC000"/>
                </a:solidFill>
              </a:rPr>
              <a:t>P</a:t>
            </a:r>
            <a:r>
              <a:rPr lang="it-IT" dirty="0">
                <a:solidFill>
                  <a:schemeClr val="tx1"/>
                </a:solidFill>
              </a:rPr>
              <a:t>A</a:t>
            </a:r>
            <a:r>
              <a:rPr lang="it-IT" dirty="0"/>
              <a:t>CT </a:t>
            </a:r>
            <a:r>
              <a:rPr lang="it-IT" b="1" dirty="0"/>
              <a:t>People: </a:t>
            </a:r>
            <a:r>
              <a:rPr lang="it-IT" b="1" dirty="0" err="1"/>
              <a:t>Personas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2099256"/>
            <a:ext cx="7037559" cy="4541450"/>
          </a:xfrm>
          <a:solidFill>
            <a:schemeClr val="bg1"/>
          </a:solidFill>
        </p:spPr>
        <p:txBody>
          <a:bodyPr>
            <a:normAutofit/>
          </a:bodyPr>
          <a:lstStyle/>
          <a:p>
            <a:pPr marL="0" indent="0">
              <a:buNone/>
            </a:pPr>
            <a:r>
              <a:rPr lang="it-IT" dirty="0" err="1"/>
              <a:t>Personas</a:t>
            </a:r>
            <a:r>
              <a:rPr lang="it-IT" dirty="0"/>
              <a:t> (Alan Cooper, 1999)</a:t>
            </a:r>
          </a:p>
          <a:p>
            <a:r>
              <a:rPr lang="it-IT" dirty="0"/>
              <a:t>Concrete </a:t>
            </a:r>
            <a:r>
              <a:rPr lang="it-IT" dirty="0" err="1"/>
              <a:t>representation</a:t>
            </a:r>
            <a:r>
              <a:rPr lang="it-IT" dirty="0"/>
              <a:t> of target users - </a:t>
            </a:r>
            <a:r>
              <a:rPr lang="it-IT" dirty="0" err="1"/>
              <a:t>based</a:t>
            </a:r>
            <a:r>
              <a:rPr lang="it-IT" dirty="0"/>
              <a:t> on </a:t>
            </a:r>
            <a:r>
              <a:rPr lang="it-IT" b="1" dirty="0" err="1"/>
              <a:t>real</a:t>
            </a:r>
            <a:r>
              <a:rPr lang="it-IT" b="1" dirty="0"/>
              <a:t> data </a:t>
            </a:r>
            <a:r>
              <a:rPr lang="it-IT" b="1" dirty="0" err="1"/>
              <a:t>collected</a:t>
            </a:r>
            <a:r>
              <a:rPr lang="it-IT" dirty="0"/>
              <a:t>: </a:t>
            </a:r>
            <a:r>
              <a:rPr lang="it-IT" dirty="0" err="1"/>
              <a:t>different</a:t>
            </a:r>
            <a:r>
              <a:rPr lang="it-IT" dirty="0"/>
              <a:t> </a:t>
            </a:r>
            <a:r>
              <a:rPr lang="it-IT" dirty="0" err="1"/>
              <a:t>type</a:t>
            </a:r>
            <a:r>
              <a:rPr lang="it-IT" dirty="0"/>
              <a:t> of people the I.A. </a:t>
            </a:r>
            <a:r>
              <a:rPr lang="it-IT" dirty="0" err="1"/>
              <a:t>is</a:t>
            </a:r>
            <a:r>
              <a:rPr lang="it-IT" dirty="0"/>
              <a:t> </a:t>
            </a:r>
            <a:r>
              <a:rPr lang="it-IT" dirty="0" err="1"/>
              <a:t>designed</a:t>
            </a:r>
            <a:r>
              <a:rPr lang="it-IT" dirty="0"/>
              <a:t> for</a:t>
            </a:r>
          </a:p>
          <a:p>
            <a:r>
              <a:rPr lang="it-IT" dirty="0" err="1"/>
              <a:t>They</a:t>
            </a:r>
            <a:r>
              <a:rPr lang="it-IT" dirty="0"/>
              <a:t> </a:t>
            </a:r>
            <a:r>
              <a:rPr lang="it-IT" dirty="0" err="1"/>
              <a:t>have</a:t>
            </a:r>
            <a:r>
              <a:rPr lang="it-IT" dirty="0"/>
              <a:t> a </a:t>
            </a:r>
            <a:r>
              <a:rPr lang="it-IT" b="1" dirty="0"/>
              <a:t>name, background, goals and </a:t>
            </a:r>
            <a:r>
              <a:rPr lang="it-IT" b="1" dirty="0" err="1"/>
              <a:t>aspirations</a:t>
            </a:r>
            <a:endParaRPr lang="it-IT" b="1" dirty="0"/>
          </a:p>
          <a:p>
            <a:r>
              <a:rPr lang="it-IT" dirty="0"/>
              <a:t>ENGAGING PERSONAS: </a:t>
            </a:r>
            <a:r>
              <a:rPr lang="it-IT" dirty="0" err="1"/>
              <a:t>vivid</a:t>
            </a:r>
            <a:r>
              <a:rPr lang="it-IT" dirty="0"/>
              <a:t> </a:t>
            </a:r>
            <a:r>
              <a:rPr lang="it-IT" dirty="0" err="1"/>
              <a:t>description</a:t>
            </a:r>
            <a:r>
              <a:rPr lang="it-IT" dirty="0"/>
              <a:t> in </a:t>
            </a:r>
            <a:r>
              <a:rPr lang="it-IT" dirty="0" err="1"/>
              <a:t>involving</a:t>
            </a:r>
            <a:r>
              <a:rPr lang="it-IT" dirty="0"/>
              <a:t> stories, mix of</a:t>
            </a:r>
          </a:p>
          <a:p>
            <a:pPr lvl="1"/>
            <a:r>
              <a:rPr lang="it-IT" dirty="0"/>
              <a:t>GOAL-DIRECTED: workflow, </a:t>
            </a:r>
            <a:r>
              <a:rPr lang="it-IT" dirty="0" err="1"/>
              <a:t>what</a:t>
            </a:r>
            <a:r>
              <a:rPr lang="it-IT" dirty="0"/>
              <a:t> </a:t>
            </a:r>
            <a:r>
              <a:rPr lang="it-IT" dirty="0" err="1"/>
              <a:t>my</a:t>
            </a:r>
            <a:r>
              <a:rPr lang="it-IT" dirty="0"/>
              <a:t> P </a:t>
            </a:r>
            <a:r>
              <a:rPr lang="it-IT" dirty="0" err="1"/>
              <a:t>wants</a:t>
            </a:r>
            <a:r>
              <a:rPr lang="it-IT" dirty="0"/>
              <a:t> to do with </a:t>
            </a:r>
            <a:r>
              <a:rPr lang="it-IT" dirty="0" err="1"/>
              <a:t>my</a:t>
            </a:r>
            <a:r>
              <a:rPr lang="it-IT" dirty="0"/>
              <a:t> I.A. to </a:t>
            </a:r>
            <a:r>
              <a:rPr lang="it-IT" dirty="0" err="1"/>
              <a:t>achieve</a:t>
            </a:r>
            <a:r>
              <a:rPr lang="it-IT" dirty="0"/>
              <a:t> </a:t>
            </a:r>
            <a:r>
              <a:rPr lang="it-IT" dirty="0" err="1"/>
              <a:t>their</a:t>
            </a:r>
            <a:r>
              <a:rPr lang="it-IT" dirty="0"/>
              <a:t> GOALS?</a:t>
            </a:r>
          </a:p>
          <a:p>
            <a:pPr lvl="1"/>
            <a:r>
              <a:rPr lang="it-IT" dirty="0"/>
              <a:t>ROLE-BASED: </a:t>
            </a:r>
            <a:r>
              <a:rPr lang="it-IT" dirty="0" err="1"/>
              <a:t>behaviour</a:t>
            </a:r>
            <a:r>
              <a:rPr lang="it-IT" dirty="0"/>
              <a:t>/</a:t>
            </a:r>
            <a:r>
              <a:rPr lang="it-IT" dirty="0" err="1"/>
              <a:t>role</a:t>
            </a:r>
            <a:r>
              <a:rPr lang="it-IT" dirty="0"/>
              <a:t>, </a:t>
            </a:r>
            <a:r>
              <a:rPr lang="it-IT" dirty="0" err="1"/>
              <a:t>how</a:t>
            </a:r>
            <a:r>
              <a:rPr lang="it-IT" dirty="0"/>
              <a:t> </a:t>
            </a:r>
            <a:r>
              <a:rPr lang="it-IT" dirty="0" err="1"/>
              <a:t>my</a:t>
            </a:r>
            <a:r>
              <a:rPr lang="it-IT" dirty="0"/>
              <a:t> P </a:t>
            </a:r>
            <a:r>
              <a:rPr lang="it-IT" dirty="0" err="1"/>
              <a:t>will</a:t>
            </a:r>
            <a:r>
              <a:rPr lang="it-IT" dirty="0"/>
              <a:t> use </a:t>
            </a:r>
            <a:r>
              <a:rPr lang="it-IT" dirty="0" err="1"/>
              <a:t>my</a:t>
            </a:r>
            <a:r>
              <a:rPr lang="it-IT" dirty="0"/>
              <a:t> I.A.?</a:t>
            </a:r>
          </a:p>
        </p:txBody>
      </p:sp>
      <p:sp>
        <p:nvSpPr>
          <p:cNvPr id="5" name="Segnaposto contenuto 2">
            <a:extLst>
              <a:ext uri="{FF2B5EF4-FFF2-40B4-BE49-F238E27FC236}">
                <a16:creationId xmlns:a16="http://schemas.microsoft.com/office/drawing/2014/main" id="{5634D8B7-3C58-62B8-28C4-87BE5D8F23AB}"/>
              </a:ext>
            </a:extLst>
          </p:cNvPr>
          <p:cNvSpPr txBox="1">
            <a:spLocks/>
          </p:cNvSpPr>
          <p:nvPr/>
        </p:nvSpPr>
        <p:spPr>
          <a:xfrm>
            <a:off x="740780" y="1268606"/>
            <a:ext cx="7037559" cy="83065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it-IT" b="1" dirty="0">
                <a:solidFill>
                  <a:srgbClr val="FFC000"/>
                </a:solidFill>
              </a:rPr>
              <a:t>PEOPLE </a:t>
            </a:r>
            <a:r>
              <a:rPr lang="it-IT" dirty="0" err="1"/>
              <a:t>doing</a:t>
            </a:r>
            <a:r>
              <a:rPr lang="it-IT" dirty="0"/>
              <a:t> ACTIVITIES in a CONTEXT </a:t>
            </a:r>
            <a:r>
              <a:rPr lang="it-IT" dirty="0" err="1"/>
              <a:t>using</a:t>
            </a:r>
            <a:r>
              <a:rPr lang="it-IT" dirty="0"/>
              <a:t> TECHNOLOGY</a:t>
            </a:r>
          </a:p>
        </p:txBody>
      </p:sp>
    </p:spTree>
    <p:extLst>
      <p:ext uri="{BB962C8B-B14F-4D97-AF65-F5344CB8AC3E}">
        <p14:creationId xmlns:p14="http://schemas.microsoft.com/office/powerpoint/2010/main" val="29238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fade">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P</a:t>
            </a:r>
            <a:r>
              <a:rPr lang="it-IT" b="1" dirty="0">
                <a:solidFill>
                  <a:srgbClr val="FFC000"/>
                </a:solidFill>
              </a:rPr>
              <a:t>A</a:t>
            </a:r>
            <a:r>
              <a:rPr lang="it-IT" dirty="0"/>
              <a:t>CT </a:t>
            </a:r>
            <a:r>
              <a:rPr lang="it-IT" b="1" dirty="0"/>
              <a:t>Activities</a:t>
            </a:r>
            <a:endParaRPr lang="en-GB" b="1"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t>
            </a:r>
            <a:r>
              <a:rPr lang="it-IT" b="1" dirty="0">
                <a:solidFill>
                  <a:srgbClr val="FFC000"/>
                </a:solidFill>
              </a:rPr>
              <a:t>ACTIVITIES</a:t>
            </a:r>
            <a:r>
              <a:rPr lang="it-IT" dirty="0"/>
              <a:t> in a CONTEXT </a:t>
            </a:r>
            <a:r>
              <a:rPr lang="it-IT" dirty="0" err="1"/>
              <a:t>using</a:t>
            </a:r>
            <a:r>
              <a:rPr lang="it-IT" dirty="0"/>
              <a:t> TECHNOLOGY</a:t>
            </a:r>
          </a:p>
          <a:p>
            <a:endParaRPr lang="it-IT" b="1" dirty="0"/>
          </a:p>
          <a:p>
            <a:r>
              <a:rPr lang="it-IT" dirty="0"/>
              <a:t>SCOPE AND GOALS: </a:t>
            </a:r>
            <a:r>
              <a:rPr lang="it-IT" dirty="0" err="1"/>
              <a:t>what</a:t>
            </a:r>
            <a:r>
              <a:rPr lang="it-IT" dirty="0"/>
              <a:t> </a:t>
            </a:r>
            <a:r>
              <a:rPr lang="it-IT" dirty="0" err="1"/>
              <a:t>need</a:t>
            </a:r>
            <a:r>
              <a:rPr lang="it-IT" dirty="0"/>
              <a:t>/</a:t>
            </a:r>
            <a:r>
              <a:rPr lang="it-IT" dirty="0" err="1"/>
              <a:t>problem</a:t>
            </a:r>
            <a:r>
              <a:rPr lang="it-IT" dirty="0"/>
              <a:t>?</a:t>
            </a:r>
          </a:p>
          <a:p>
            <a:r>
              <a:rPr lang="it-IT" dirty="0"/>
              <a:t>TIME: </a:t>
            </a:r>
            <a:r>
              <a:rPr lang="it-IT" dirty="0" err="1"/>
              <a:t>how</a:t>
            </a:r>
            <a:r>
              <a:rPr lang="it-IT" dirty="0"/>
              <a:t> long? </a:t>
            </a:r>
            <a:r>
              <a:rPr lang="it-IT" dirty="0" err="1"/>
              <a:t>Occasional</a:t>
            </a:r>
            <a:r>
              <a:rPr lang="it-IT" dirty="0"/>
              <a:t>/</a:t>
            </a:r>
            <a:r>
              <a:rPr lang="it-IT" dirty="0" err="1"/>
              <a:t>regoular</a:t>
            </a:r>
            <a:r>
              <a:rPr lang="it-IT" dirty="0"/>
              <a:t>? </a:t>
            </a:r>
            <a:r>
              <a:rPr lang="it-IT" dirty="0" err="1"/>
              <a:t>Calm</a:t>
            </a:r>
            <a:r>
              <a:rPr lang="it-IT" dirty="0"/>
              <a:t> or </a:t>
            </a:r>
            <a:r>
              <a:rPr lang="it-IT" dirty="0" err="1"/>
              <a:t>busy</a:t>
            </a:r>
            <a:r>
              <a:rPr lang="it-IT" dirty="0"/>
              <a:t> moment?</a:t>
            </a:r>
          </a:p>
          <a:p>
            <a:r>
              <a:rPr lang="it-IT" dirty="0"/>
              <a:t>COOPERATION: alone/</a:t>
            </a:r>
            <a:r>
              <a:rPr lang="it-IT" dirty="0" err="1"/>
              <a:t>togheter</a:t>
            </a:r>
            <a:r>
              <a:rPr lang="it-IT" dirty="0"/>
              <a:t>?</a:t>
            </a:r>
          </a:p>
          <a:p>
            <a:r>
              <a:rPr lang="it-IT" dirty="0"/>
              <a:t>COMPLEXITY: </a:t>
            </a:r>
            <a:r>
              <a:rPr lang="it-IT" dirty="0" err="1"/>
              <a:t>simple</a:t>
            </a:r>
            <a:r>
              <a:rPr lang="it-IT" dirty="0"/>
              <a:t>/</a:t>
            </a:r>
            <a:r>
              <a:rPr lang="it-IT" dirty="0" err="1"/>
              <a:t>well</a:t>
            </a:r>
            <a:r>
              <a:rPr lang="it-IT" dirty="0"/>
              <a:t> </a:t>
            </a:r>
            <a:r>
              <a:rPr lang="it-IT" dirty="0" err="1"/>
              <a:t>guided</a:t>
            </a:r>
            <a:r>
              <a:rPr lang="it-IT" dirty="0"/>
              <a:t>?</a:t>
            </a:r>
          </a:p>
          <a:p>
            <a:r>
              <a:rPr lang="it-IT" dirty="0"/>
              <a:t>SECURITY: </a:t>
            </a:r>
            <a:r>
              <a:rPr lang="it-IT" dirty="0" err="1"/>
              <a:t>has</a:t>
            </a:r>
            <a:r>
              <a:rPr lang="it-IT" dirty="0"/>
              <a:t> </a:t>
            </a:r>
            <a:r>
              <a:rPr lang="it-IT" dirty="0" err="1"/>
              <a:t>potential</a:t>
            </a:r>
            <a:r>
              <a:rPr lang="it-IT" dirty="0"/>
              <a:t> impact?</a:t>
            </a:r>
          </a:p>
          <a:p>
            <a:r>
              <a:rPr lang="it-IT" dirty="0"/>
              <a:t>CONTENT: </a:t>
            </a:r>
            <a:r>
              <a:rPr lang="it-IT" dirty="0" err="1"/>
              <a:t>what</a:t>
            </a:r>
            <a:r>
              <a:rPr lang="it-IT" dirty="0"/>
              <a:t> </a:t>
            </a:r>
            <a:r>
              <a:rPr lang="it-IT" dirty="0" err="1"/>
              <a:t>kind</a:t>
            </a:r>
            <a:r>
              <a:rPr lang="it-IT" dirty="0"/>
              <a:t> of data </a:t>
            </a:r>
            <a:r>
              <a:rPr lang="it-IT" dirty="0" err="1"/>
              <a:t>imput</a:t>
            </a:r>
            <a:r>
              <a:rPr lang="it-IT" dirty="0"/>
              <a:t>/output? </a:t>
            </a:r>
            <a:r>
              <a:rPr lang="it-IT" dirty="0" err="1"/>
              <a:t>What</a:t>
            </a:r>
            <a:r>
              <a:rPr lang="it-IT" dirty="0"/>
              <a:t> media? </a:t>
            </a:r>
          </a:p>
        </p:txBody>
      </p:sp>
      <p:sp>
        <p:nvSpPr>
          <p:cNvPr id="4" name="TextBox 3">
            <a:extLst>
              <a:ext uri="{FF2B5EF4-FFF2-40B4-BE49-F238E27FC236}">
                <a16:creationId xmlns:a16="http://schemas.microsoft.com/office/drawing/2014/main" id="{8DEE742F-2905-984D-8430-FCDB67515EDC}"/>
              </a:ext>
            </a:extLst>
          </p:cNvPr>
          <p:cNvSpPr txBox="1"/>
          <p:nvPr/>
        </p:nvSpPr>
        <p:spPr>
          <a:xfrm>
            <a:off x="7742365" y="1853248"/>
            <a:ext cx="4503156" cy="4093428"/>
          </a:xfrm>
          <a:prstGeom prst="rect">
            <a:avLst/>
          </a:prstGeom>
          <a:noFill/>
        </p:spPr>
        <p:txBody>
          <a:bodyPr wrap="none" rtlCol="0">
            <a:spAutoFit/>
          </a:bodyPr>
          <a:lstStyle/>
          <a:p>
            <a:pPr algn="ctr"/>
            <a:r>
              <a:rPr lang="it-IT" b="1" dirty="0"/>
              <a:t>MARCO AND LARA:</a:t>
            </a:r>
          </a:p>
          <a:p>
            <a:pPr algn="ctr"/>
            <a:endParaRPr lang="it-IT" b="1" dirty="0"/>
          </a:p>
          <a:p>
            <a:pPr marL="285750" indent="-285750">
              <a:buFont typeface="Courier New" panose="02070309020205020404" pitchFamily="49" charset="0"/>
              <a:buChar char="o"/>
            </a:pPr>
            <a:r>
              <a:rPr lang="it-IT" sz="1600" dirty="0"/>
              <a:t>An entertainment for a </a:t>
            </a:r>
            <a:r>
              <a:rPr lang="it-IT" sz="1600" dirty="0" err="1"/>
              <a:t>bored</a:t>
            </a:r>
            <a:r>
              <a:rPr lang="it-IT" sz="1600" dirty="0"/>
              <a:t> </a:t>
            </a:r>
            <a:r>
              <a:rPr lang="it-IT" sz="1600" dirty="0" err="1"/>
              <a:t>kid</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Occasional</a:t>
            </a:r>
            <a:r>
              <a:rPr lang="it-IT" sz="1600" dirty="0"/>
              <a:t>, in a </a:t>
            </a:r>
            <a:r>
              <a:rPr lang="it-IT" sz="1600" dirty="0" err="1"/>
              <a:t>calm</a:t>
            </a:r>
            <a:r>
              <a:rPr lang="it-IT" sz="1600" dirty="0"/>
              <a:t> moment</a:t>
            </a:r>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a:t>An </a:t>
            </a:r>
            <a:r>
              <a:rPr lang="it-IT" sz="1600" dirty="0" err="1"/>
              <a:t>activity</a:t>
            </a:r>
            <a:r>
              <a:rPr lang="it-IT" sz="1600" dirty="0"/>
              <a:t> </a:t>
            </a:r>
            <a:r>
              <a:rPr lang="it-IT" sz="1600" dirty="0" err="1"/>
              <a:t>that</a:t>
            </a:r>
            <a:r>
              <a:rPr lang="it-IT" sz="1600" dirty="0"/>
              <a:t> can be </a:t>
            </a:r>
            <a:r>
              <a:rPr lang="it-IT" sz="1600" dirty="0" err="1"/>
              <a:t>done</a:t>
            </a:r>
            <a:r>
              <a:rPr lang="it-IT" sz="1600" dirty="0"/>
              <a:t> alone </a:t>
            </a:r>
          </a:p>
          <a:p>
            <a:r>
              <a:rPr lang="it-IT" sz="1600" dirty="0"/>
              <a:t>     </a:t>
            </a:r>
            <a:r>
              <a:rPr lang="it-IT" sz="1600" dirty="0" err="1"/>
              <a:t>but</a:t>
            </a:r>
            <a:r>
              <a:rPr lang="it-IT" sz="1600" dirty="0"/>
              <a:t> </a:t>
            </a:r>
            <a:r>
              <a:rPr lang="it-IT" sz="1600" dirty="0" err="1"/>
              <a:t>also</a:t>
            </a:r>
            <a:r>
              <a:rPr lang="it-IT" sz="1600" dirty="0"/>
              <a:t> in more </a:t>
            </a:r>
            <a:r>
              <a:rPr lang="it-IT" sz="1600" dirty="0" err="1"/>
              <a:t>than</a:t>
            </a:r>
            <a:r>
              <a:rPr lang="it-IT" sz="1600" dirty="0"/>
              <a:t> </a:t>
            </a:r>
            <a:r>
              <a:rPr lang="it-IT" sz="1600" dirty="0" err="1"/>
              <a:t>one</a:t>
            </a:r>
            <a:r>
              <a:rPr lang="it-IT" sz="1600" dirty="0"/>
              <a:t> </a:t>
            </a:r>
            <a:r>
              <a:rPr lang="it-IT" sz="1600" dirty="0" err="1"/>
              <a:t>person</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Well</a:t>
            </a:r>
            <a:r>
              <a:rPr lang="it-IT" sz="1600" dirty="0"/>
              <a:t> </a:t>
            </a:r>
            <a:r>
              <a:rPr lang="it-IT" sz="1600" dirty="0" err="1"/>
              <a:t>guided</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It</a:t>
            </a:r>
            <a:r>
              <a:rPr lang="it-IT" sz="1600" dirty="0"/>
              <a:t> </a:t>
            </a:r>
            <a:r>
              <a:rPr lang="it-IT" sz="1600" dirty="0" err="1"/>
              <a:t>doesn’t</a:t>
            </a:r>
            <a:r>
              <a:rPr lang="it-IT" sz="1600" dirty="0"/>
              <a:t> </a:t>
            </a:r>
            <a:r>
              <a:rPr lang="it-IT" sz="1600" dirty="0" err="1"/>
              <a:t>require</a:t>
            </a:r>
            <a:r>
              <a:rPr lang="it-IT" sz="1600" dirty="0"/>
              <a:t> sensitive data</a:t>
            </a:r>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a:t>In some </a:t>
            </a:r>
            <a:r>
              <a:rPr lang="it-IT" sz="1600" dirty="0" err="1"/>
              <a:t>parts</a:t>
            </a:r>
            <a:r>
              <a:rPr lang="it-IT" sz="1600" dirty="0"/>
              <a:t> the </a:t>
            </a:r>
            <a:r>
              <a:rPr lang="it-IT" sz="1600" dirty="0" err="1"/>
              <a:t>user</a:t>
            </a:r>
            <a:r>
              <a:rPr lang="it-IT" sz="1600" dirty="0"/>
              <a:t> can share </a:t>
            </a:r>
          </a:p>
          <a:p>
            <a:r>
              <a:rPr lang="it-IT" sz="1600" dirty="0"/>
              <a:t>     personal </a:t>
            </a:r>
            <a:r>
              <a:rPr lang="it-IT" sz="1600" dirty="0" err="1"/>
              <a:t>experiences</a:t>
            </a:r>
            <a:r>
              <a:rPr lang="it-IT" sz="1600" dirty="0"/>
              <a:t> </a:t>
            </a:r>
            <a:r>
              <a:rPr lang="it-IT" sz="1600" dirty="0" err="1"/>
              <a:t>making</a:t>
            </a:r>
            <a:r>
              <a:rPr lang="it-IT" sz="1600" dirty="0"/>
              <a:t> use of </a:t>
            </a:r>
          </a:p>
          <a:p>
            <a:r>
              <a:rPr lang="it-IT" sz="1600" dirty="0"/>
              <a:t>    </a:t>
            </a:r>
            <a:r>
              <a:rPr lang="it-IT" sz="1600" dirty="0" err="1"/>
              <a:t>any</a:t>
            </a:r>
            <a:r>
              <a:rPr lang="it-IT" sz="1600" dirty="0"/>
              <a:t> </a:t>
            </a:r>
            <a:r>
              <a:rPr lang="it-IT" sz="1600" dirty="0" err="1"/>
              <a:t>kind</a:t>
            </a:r>
            <a:r>
              <a:rPr lang="it-IT" sz="1600" dirty="0"/>
              <a:t> of media (text, video, images…)</a:t>
            </a:r>
          </a:p>
        </p:txBody>
      </p:sp>
    </p:spTree>
    <p:extLst>
      <p:ext uri="{BB962C8B-B14F-4D97-AF65-F5344CB8AC3E}">
        <p14:creationId xmlns:p14="http://schemas.microsoft.com/office/powerpoint/2010/main" val="20687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P</a:t>
            </a:r>
            <a:r>
              <a:rPr lang="it-IT" dirty="0">
                <a:solidFill>
                  <a:schemeClr val="tx1"/>
                </a:solidFill>
              </a:rPr>
              <a:t>A</a:t>
            </a:r>
            <a:r>
              <a:rPr lang="it-IT" b="1" dirty="0">
                <a:solidFill>
                  <a:srgbClr val="FFC000"/>
                </a:solidFill>
              </a:rPr>
              <a:t>C</a:t>
            </a:r>
            <a:r>
              <a:rPr lang="it-IT" dirty="0"/>
              <a:t>T </a:t>
            </a:r>
            <a:r>
              <a:rPr lang="it-IT" b="1" dirty="0" err="1"/>
              <a:t>Context</a:t>
            </a:r>
            <a:endParaRPr lang="en-GB" b="1"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ACTIVITIES in a </a:t>
            </a:r>
            <a:r>
              <a:rPr lang="it-IT" b="1" dirty="0">
                <a:solidFill>
                  <a:srgbClr val="FFC000"/>
                </a:solidFill>
              </a:rPr>
              <a:t>CONTEXT</a:t>
            </a:r>
            <a:r>
              <a:rPr lang="it-IT" dirty="0"/>
              <a:t> </a:t>
            </a:r>
            <a:r>
              <a:rPr lang="it-IT" dirty="0" err="1"/>
              <a:t>using</a:t>
            </a:r>
            <a:r>
              <a:rPr lang="it-IT" dirty="0"/>
              <a:t> TECHNOLOGY</a:t>
            </a:r>
          </a:p>
          <a:p>
            <a:endParaRPr lang="it-IT" b="1" dirty="0"/>
          </a:p>
          <a:p>
            <a:r>
              <a:rPr lang="it-IT" dirty="0"/>
              <a:t>PHYSICAL SPACE: </a:t>
            </a:r>
            <a:r>
              <a:rPr lang="it-IT" dirty="0" err="1"/>
              <a:t>how</a:t>
            </a:r>
            <a:r>
              <a:rPr lang="it-IT" dirty="0"/>
              <a:t> </a:t>
            </a:r>
            <a:r>
              <a:rPr lang="it-IT" dirty="0" err="1"/>
              <a:t>is</a:t>
            </a:r>
            <a:r>
              <a:rPr lang="it-IT" dirty="0"/>
              <a:t> </a:t>
            </a:r>
            <a:r>
              <a:rPr lang="it-IT" dirty="0" err="1"/>
              <a:t>it</a:t>
            </a:r>
            <a:r>
              <a:rPr lang="it-IT" dirty="0"/>
              <a:t>?</a:t>
            </a:r>
          </a:p>
          <a:p>
            <a:r>
              <a:rPr lang="it-IT" dirty="0"/>
              <a:t>SOCIAL: alone/groups, backgrounds</a:t>
            </a:r>
          </a:p>
          <a:p>
            <a:r>
              <a:rPr lang="it-IT" dirty="0"/>
              <a:t>ORGANISATIONAL: </a:t>
            </a:r>
            <a:r>
              <a:rPr lang="it-IT" dirty="0" err="1"/>
              <a:t>how</a:t>
            </a:r>
            <a:r>
              <a:rPr lang="it-IT" dirty="0"/>
              <a:t> the work </a:t>
            </a:r>
            <a:r>
              <a:rPr lang="it-IT" dirty="0" err="1"/>
              <a:t>environment</a:t>
            </a:r>
            <a:r>
              <a:rPr lang="it-IT" dirty="0"/>
              <a:t>, </a:t>
            </a:r>
            <a:r>
              <a:rPr lang="it-IT" dirty="0" err="1"/>
              <a:t>roles</a:t>
            </a:r>
            <a:r>
              <a:rPr lang="it-IT" dirty="0"/>
              <a:t>, management?</a:t>
            </a:r>
          </a:p>
        </p:txBody>
      </p:sp>
      <p:sp>
        <p:nvSpPr>
          <p:cNvPr id="6" name="TextBox 5">
            <a:extLst>
              <a:ext uri="{FF2B5EF4-FFF2-40B4-BE49-F238E27FC236}">
                <a16:creationId xmlns:a16="http://schemas.microsoft.com/office/drawing/2014/main" id="{0F15D58E-1491-EB48-9088-CA317A69F9C9}"/>
              </a:ext>
            </a:extLst>
          </p:cNvPr>
          <p:cNvSpPr txBox="1"/>
          <p:nvPr/>
        </p:nvSpPr>
        <p:spPr>
          <a:xfrm>
            <a:off x="7778338" y="2333270"/>
            <a:ext cx="4642261" cy="1569660"/>
          </a:xfrm>
          <a:prstGeom prst="rect">
            <a:avLst/>
          </a:prstGeom>
          <a:noFill/>
        </p:spPr>
        <p:txBody>
          <a:bodyPr wrap="square" rtlCol="0">
            <a:spAutoFit/>
          </a:bodyPr>
          <a:lstStyle/>
          <a:p>
            <a:pPr marL="285750" indent="-285750">
              <a:buFont typeface="Arial" panose="020B0604020202020204" pitchFamily="34" charset="0"/>
              <a:buChar char="•"/>
            </a:pPr>
            <a:r>
              <a:rPr lang="it-IT" sz="1600" dirty="0" err="1"/>
              <a:t>Anywhere</a:t>
            </a:r>
            <a:r>
              <a:rPr lang="it-IT" sz="1600" dirty="0"/>
              <a:t>, </a:t>
            </a:r>
            <a:r>
              <a:rPr lang="it-IT" sz="1600" dirty="0" err="1"/>
              <a:t>preferably</a:t>
            </a:r>
            <a:r>
              <a:rPr lang="it-IT" sz="1600" dirty="0"/>
              <a:t> in a </a:t>
            </a:r>
            <a:r>
              <a:rPr lang="it-IT" sz="1600" dirty="0" err="1"/>
              <a:t>quiet</a:t>
            </a:r>
            <a:r>
              <a:rPr lang="it-IT" sz="1600" dirty="0"/>
              <a:t> </a:t>
            </a:r>
            <a:r>
              <a:rPr lang="it-IT" sz="1600" dirty="0" err="1"/>
              <a:t>environment</a:t>
            </a: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Alone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186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P</a:t>
            </a:r>
            <a:r>
              <a:rPr lang="it-IT" dirty="0">
                <a:solidFill>
                  <a:schemeClr val="tx1"/>
                </a:solidFill>
              </a:rPr>
              <a:t>A</a:t>
            </a:r>
            <a:r>
              <a:rPr lang="it-IT" dirty="0"/>
              <a:t>C</a:t>
            </a:r>
            <a:r>
              <a:rPr lang="it-IT" b="1" dirty="0">
                <a:solidFill>
                  <a:srgbClr val="FFC000"/>
                </a:solidFill>
              </a:rPr>
              <a:t>T</a:t>
            </a:r>
            <a:r>
              <a:rPr lang="it-IT" dirty="0"/>
              <a:t> </a:t>
            </a:r>
            <a:r>
              <a:rPr lang="it-IT" b="1" dirty="0"/>
              <a:t>Technologies</a:t>
            </a:r>
            <a:endParaRPr lang="en-GB" b="1"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ACTIVITIES in a CONTEXT </a:t>
            </a:r>
            <a:r>
              <a:rPr lang="it-IT" dirty="0" err="1"/>
              <a:t>using</a:t>
            </a:r>
            <a:r>
              <a:rPr lang="it-IT" dirty="0"/>
              <a:t> </a:t>
            </a:r>
            <a:r>
              <a:rPr lang="it-IT" b="1" dirty="0">
                <a:solidFill>
                  <a:srgbClr val="FFC000"/>
                </a:solidFill>
              </a:rPr>
              <a:t>TECHNOLOGY</a:t>
            </a:r>
            <a:endParaRPr lang="it-IT" dirty="0"/>
          </a:p>
          <a:p>
            <a:endParaRPr lang="it-IT" b="1" dirty="0"/>
          </a:p>
          <a:p>
            <a:pPr marL="0" indent="0">
              <a:buNone/>
            </a:pPr>
            <a:r>
              <a:rPr lang="it-IT" dirty="0" err="1"/>
              <a:t>Which</a:t>
            </a:r>
            <a:endParaRPr lang="it-IT" dirty="0"/>
          </a:p>
          <a:p>
            <a:r>
              <a:rPr lang="it-IT" dirty="0"/>
              <a:t>MEDIA</a:t>
            </a:r>
          </a:p>
          <a:p>
            <a:r>
              <a:rPr lang="it-IT" dirty="0"/>
              <a:t>DIGITAL CONTENTS (and </a:t>
            </a:r>
            <a:r>
              <a:rPr lang="it-IT" dirty="0" err="1"/>
              <a:t>how</a:t>
            </a:r>
            <a:r>
              <a:rPr lang="it-IT" dirty="0"/>
              <a:t> to </a:t>
            </a:r>
            <a:r>
              <a:rPr lang="it-IT" dirty="0" err="1"/>
              <a:t>acquire</a:t>
            </a:r>
            <a:r>
              <a:rPr lang="it-IT" dirty="0"/>
              <a:t> </a:t>
            </a:r>
            <a:r>
              <a:rPr lang="it-IT" dirty="0" err="1"/>
              <a:t>them</a:t>
            </a:r>
            <a:r>
              <a:rPr lang="it-IT" dirty="0"/>
              <a:t>)</a:t>
            </a:r>
          </a:p>
          <a:p>
            <a:r>
              <a:rPr lang="it-IT" dirty="0"/>
              <a:t>HW-SW</a:t>
            </a:r>
          </a:p>
          <a:p>
            <a:r>
              <a:rPr lang="it-IT" dirty="0"/>
              <a:t>ONLINE/OFFLINE/ONSITE</a:t>
            </a:r>
          </a:p>
          <a:p>
            <a:r>
              <a:rPr lang="it-IT" dirty="0"/>
              <a:t>INTERACTIVE/NO</a:t>
            </a:r>
          </a:p>
          <a:p>
            <a:r>
              <a:rPr lang="it-IT" dirty="0"/>
              <a:t>IMMERSIVE/NO</a:t>
            </a:r>
          </a:p>
          <a:p>
            <a:r>
              <a:rPr lang="it-IT" dirty="0"/>
              <a:t>DEVICES</a:t>
            </a:r>
          </a:p>
          <a:p>
            <a:r>
              <a:rPr lang="it-IT" dirty="0"/>
              <a:t>VISUAL/AUDIO?</a:t>
            </a:r>
          </a:p>
        </p:txBody>
      </p:sp>
      <p:sp>
        <p:nvSpPr>
          <p:cNvPr id="5" name="TextBox 4">
            <a:extLst>
              <a:ext uri="{FF2B5EF4-FFF2-40B4-BE49-F238E27FC236}">
                <a16:creationId xmlns:a16="http://schemas.microsoft.com/office/drawing/2014/main" id="{1BFC227F-B8CD-564B-A2E1-FA00E55B8487}"/>
              </a:ext>
            </a:extLst>
          </p:cNvPr>
          <p:cNvSpPr txBox="1"/>
          <p:nvPr/>
        </p:nvSpPr>
        <p:spPr>
          <a:xfrm>
            <a:off x="7778339" y="2579906"/>
            <a:ext cx="4078361" cy="4278094"/>
          </a:xfrm>
          <a:prstGeom prst="rect">
            <a:avLst/>
          </a:prstGeom>
          <a:noFill/>
        </p:spPr>
        <p:txBody>
          <a:bodyPr wrap="none" rtlCol="0">
            <a:spAutoFit/>
          </a:bodyPr>
          <a:lstStyle/>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err="1"/>
              <a:t>Texts</a:t>
            </a:r>
            <a:r>
              <a:rPr lang="it-IT" sz="1600" dirty="0"/>
              <a:t>, Images, 3D </a:t>
            </a:r>
            <a:r>
              <a:rPr lang="it-IT" sz="1600" dirty="0" err="1"/>
              <a:t>modelling</a:t>
            </a:r>
            <a:endParaRPr lang="it-IT" sz="1600" dirty="0"/>
          </a:p>
          <a:p>
            <a:endParaRPr lang="it-IT" sz="1600" dirty="0"/>
          </a:p>
          <a:p>
            <a:pPr marL="285750" indent="-285750">
              <a:buFont typeface="Arial" panose="020B0604020202020204" pitchFamily="34" charset="0"/>
              <a:buChar char="•"/>
            </a:pPr>
            <a:r>
              <a:rPr lang="it-IT" sz="1600" dirty="0" err="1"/>
              <a:t>Blender</a:t>
            </a:r>
            <a:r>
              <a:rPr lang="it-IT" sz="1600" dirty="0"/>
              <a:t>, </a:t>
            </a:r>
            <a:r>
              <a:rPr lang="it-IT" sz="1600" dirty="0" err="1"/>
              <a:t>Twine</a:t>
            </a:r>
            <a:r>
              <a:rPr lang="it-IT" sz="1600" dirty="0"/>
              <a:t>, </a:t>
            </a:r>
            <a:r>
              <a:rPr lang="it-IT" sz="1600" dirty="0" err="1"/>
              <a:t>Zephyr</a:t>
            </a:r>
            <a:r>
              <a:rPr lang="it-IT" sz="1600" dirty="0"/>
              <a:t>,</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Online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Interactive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err="1"/>
              <a:t>Immersive</a:t>
            </a: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A computer, a </a:t>
            </a:r>
            <a:r>
              <a:rPr lang="it-IT" sz="1600" dirty="0" err="1"/>
              <a:t>tablet</a:t>
            </a:r>
            <a:r>
              <a:rPr lang="it-IT" sz="1600" dirty="0"/>
              <a:t>, a </a:t>
            </a:r>
            <a:r>
              <a:rPr lang="it-IT" sz="1600" dirty="0" err="1"/>
              <a:t>smartphone</a:t>
            </a:r>
            <a:endParaRPr lang="it-IT" sz="1600" dirty="0"/>
          </a:p>
          <a:p>
            <a:endParaRPr lang="it-IT" sz="1600" dirty="0"/>
          </a:p>
          <a:p>
            <a:pPr marL="285750" indent="-285750">
              <a:buFont typeface="Arial" panose="020B0604020202020204" pitchFamily="34" charset="0"/>
              <a:buChar char="•"/>
            </a:pPr>
            <a:r>
              <a:rPr lang="it-IT" sz="1600" dirty="0"/>
              <a:t>Visual</a:t>
            </a:r>
          </a:p>
          <a:p>
            <a:endParaRPr lang="it-IT" sz="1600" dirty="0"/>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24920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6ABF443-A06A-EFA9-ED2D-BED3EF9F6718}"/>
              </a:ext>
            </a:extLst>
          </p:cNvPr>
          <p:cNvPicPr>
            <a:picLocks noChangeAspect="1"/>
          </p:cNvPicPr>
          <p:nvPr/>
        </p:nvPicPr>
        <p:blipFill>
          <a:blip r:embed="rId2"/>
          <a:stretch>
            <a:fillRect/>
          </a:stretch>
        </p:blipFill>
        <p:spPr>
          <a:xfrm>
            <a:off x="2728649" y="1255906"/>
            <a:ext cx="9370924" cy="3277457"/>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a:t>
            </a:r>
            <a:r>
              <a:rPr lang="it-IT" b="1" dirty="0">
                <a:solidFill>
                  <a:srgbClr val="FFC000"/>
                </a:solidFill>
              </a:rPr>
              <a:t>STORIES</a:t>
            </a:r>
            <a:r>
              <a:rPr lang="it-IT" b="1" dirty="0"/>
              <a:t> </a:t>
            </a:r>
            <a:r>
              <a:rPr lang="it-IT" dirty="0" err="1"/>
              <a:t>about</a:t>
            </a:r>
            <a:r>
              <a:rPr lang="it-IT" dirty="0"/>
              <a:t> PEOPLE </a:t>
            </a:r>
            <a:r>
              <a:rPr lang="it-IT" dirty="0" err="1"/>
              <a:t>doing</a:t>
            </a:r>
            <a:r>
              <a:rPr lang="it-IT" dirty="0"/>
              <a:t> ACTIVITIES in a CONTEXT </a:t>
            </a:r>
            <a:r>
              <a:rPr lang="it-IT" dirty="0" err="1"/>
              <a:t>using</a:t>
            </a:r>
            <a:r>
              <a:rPr lang="it-IT" dirty="0"/>
              <a:t> TECHNOLOGY</a:t>
            </a:r>
          </a:p>
          <a:p>
            <a:endParaRPr lang="it-IT" b="1" dirty="0"/>
          </a:p>
          <a:p>
            <a:endParaRPr lang="it-IT" b="1" dirty="0"/>
          </a:p>
          <a:p>
            <a:r>
              <a:rPr lang="it-IT" b="1" dirty="0"/>
              <a:t>STORIES:</a:t>
            </a:r>
            <a:r>
              <a:rPr lang="it-IT" dirty="0"/>
              <a:t> </a:t>
            </a:r>
            <a:r>
              <a:rPr lang="it-IT" dirty="0" err="1"/>
              <a:t>taken</a:t>
            </a:r>
            <a:r>
              <a:rPr lang="it-IT" dirty="0"/>
              <a:t> from </a:t>
            </a:r>
            <a:r>
              <a:rPr lang="it-IT" dirty="0" err="1"/>
              <a:t>real</a:t>
            </a:r>
            <a:r>
              <a:rPr lang="it-IT" dirty="0"/>
              <a:t> life</a:t>
            </a:r>
          </a:p>
          <a:p>
            <a:r>
              <a:rPr lang="it-IT" b="1" dirty="0"/>
              <a:t>CONCRETE SCENARIO:</a:t>
            </a:r>
            <a:r>
              <a:rPr lang="it-IT" dirty="0"/>
              <a:t> </a:t>
            </a:r>
            <a:r>
              <a:rPr lang="it-IT" dirty="0" err="1"/>
              <a:t>generalization</a:t>
            </a:r>
            <a:r>
              <a:rPr lang="it-IT" dirty="0"/>
              <a:t> with </a:t>
            </a:r>
            <a:r>
              <a:rPr lang="it-IT" dirty="0" err="1"/>
              <a:t>details</a:t>
            </a:r>
            <a:r>
              <a:rPr lang="it-IT" dirty="0"/>
              <a:t> of design</a:t>
            </a:r>
          </a:p>
          <a:p>
            <a:endParaRPr lang="it-IT" dirty="0"/>
          </a:p>
          <a:p>
            <a:pPr lvl="1"/>
            <a:r>
              <a:rPr lang="it-IT" b="1" dirty="0"/>
              <a:t>CONTEXT SCENARIO</a:t>
            </a:r>
            <a:r>
              <a:rPr lang="it-IT" dirty="0"/>
              <a:t>: </a:t>
            </a:r>
            <a:r>
              <a:rPr lang="it-IT" dirty="0" err="1"/>
              <a:t>how</a:t>
            </a:r>
            <a:r>
              <a:rPr lang="it-IT" dirty="0"/>
              <a:t> the </a:t>
            </a:r>
            <a:r>
              <a:rPr lang="it-IT" dirty="0" err="1"/>
              <a:t>application</a:t>
            </a:r>
            <a:r>
              <a:rPr lang="it-IT" dirty="0"/>
              <a:t> can best serve the </a:t>
            </a:r>
            <a:r>
              <a:rPr lang="it-IT" dirty="0" err="1"/>
              <a:t>needs</a:t>
            </a:r>
            <a:r>
              <a:rPr lang="it-IT" dirty="0"/>
              <a:t> of the persona</a:t>
            </a:r>
          </a:p>
          <a:p>
            <a:pPr lvl="1"/>
            <a:r>
              <a:rPr lang="it-IT" b="1" dirty="0"/>
              <a:t>KEY PATH SCENARIO</a:t>
            </a:r>
            <a:r>
              <a:rPr lang="it-IT" dirty="0"/>
              <a:t>: </a:t>
            </a:r>
            <a:r>
              <a:rPr lang="it-IT" dirty="0" err="1"/>
              <a:t>how</a:t>
            </a:r>
            <a:r>
              <a:rPr lang="it-IT" dirty="0"/>
              <a:t> a persona </a:t>
            </a:r>
            <a:r>
              <a:rPr lang="it-IT" dirty="0" err="1"/>
              <a:t>uses</a:t>
            </a:r>
            <a:r>
              <a:rPr lang="it-IT" dirty="0"/>
              <a:t>/</a:t>
            </a:r>
            <a:r>
              <a:rPr lang="it-IT" dirty="0" err="1"/>
              <a:t>interacts</a:t>
            </a:r>
            <a:r>
              <a:rPr lang="it-IT" dirty="0"/>
              <a:t> with the </a:t>
            </a:r>
            <a:r>
              <a:rPr lang="it-IT" dirty="0" err="1"/>
              <a:t>application</a:t>
            </a:r>
            <a:r>
              <a:rPr lang="it-IT" dirty="0"/>
              <a:t> to </a:t>
            </a:r>
            <a:r>
              <a:rPr lang="it-IT" dirty="0" err="1"/>
              <a:t>achieve</a:t>
            </a:r>
            <a:r>
              <a:rPr lang="it-IT" dirty="0"/>
              <a:t> </a:t>
            </a:r>
            <a:r>
              <a:rPr lang="it-IT" dirty="0" err="1"/>
              <a:t>their</a:t>
            </a:r>
            <a:r>
              <a:rPr lang="it-IT" dirty="0"/>
              <a:t> goal/s</a:t>
            </a:r>
          </a:p>
        </p:txBody>
      </p:sp>
    </p:spTree>
    <p:extLst>
      <p:ext uri="{BB962C8B-B14F-4D97-AF65-F5344CB8AC3E}">
        <p14:creationId xmlns:p14="http://schemas.microsoft.com/office/powerpoint/2010/main" val="1286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E74D14A3-43F3-DA2A-769B-671300C86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887" y="4096223"/>
            <a:ext cx="1800225" cy="2533650"/>
          </a:xfrm>
          <a:prstGeom prst="rect">
            <a:avLst/>
          </a:prstGeom>
        </p:spPr>
      </p:pic>
      <p:sp>
        <p:nvSpPr>
          <p:cNvPr id="2" name="Title 1">
            <a:extLst>
              <a:ext uri="{FF2B5EF4-FFF2-40B4-BE49-F238E27FC236}">
                <a16:creationId xmlns:a16="http://schemas.microsoft.com/office/drawing/2014/main" id="{3C75EAE6-47DD-734C-A327-33783FAA2127}"/>
              </a:ext>
            </a:extLst>
          </p:cNvPr>
          <p:cNvSpPr>
            <a:spLocks noGrp="1"/>
          </p:cNvSpPr>
          <p:nvPr>
            <p:ph type="title"/>
          </p:nvPr>
        </p:nvSpPr>
        <p:spPr/>
        <p:txBody>
          <a:bodyPr/>
          <a:lstStyle/>
          <a:p>
            <a:r>
              <a:rPr lang="it-IT" dirty="0"/>
              <a:t>WHAT IF..?</a:t>
            </a:r>
          </a:p>
        </p:txBody>
      </p:sp>
      <p:sp>
        <p:nvSpPr>
          <p:cNvPr id="3" name="Content Placeholder 2">
            <a:extLst>
              <a:ext uri="{FF2B5EF4-FFF2-40B4-BE49-F238E27FC236}">
                <a16:creationId xmlns:a16="http://schemas.microsoft.com/office/drawing/2014/main" id="{2628C7A5-B4CC-0241-828E-FC4D5E50AC5B}"/>
              </a:ext>
            </a:extLst>
          </p:cNvPr>
          <p:cNvSpPr>
            <a:spLocks noGrp="1"/>
          </p:cNvSpPr>
          <p:nvPr>
            <p:ph idx="1"/>
          </p:nvPr>
        </p:nvSpPr>
        <p:spPr>
          <a:xfrm>
            <a:off x="646111" y="1182334"/>
            <a:ext cx="4072846" cy="586084"/>
          </a:xfrm>
        </p:spPr>
        <p:txBody>
          <a:bodyPr>
            <a:noAutofit/>
          </a:bodyPr>
          <a:lstStyle/>
          <a:p>
            <a:pPr marL="0" indent="0">
              <a:buNone/>
            </a:pPr>
            <a:r>
              <a:rPr lang="it-IT" sz="2400" dirty="0"/>
              <a:t>INVOLVEMENT OF TWINE</a:t>
            </a:r>
          </a:p>
        </p:txBody>
      </p:sp>
      <p:sp>
        <p:nvSpPr>
          <p:cNvPr id="5" name="TextBox 4">
            <a:extLst>
              <a:ext uri="{FF2B5EF4-FFF2-40B4-BE49-F238E27FC236}">
                <a16:creationId xmlns:a16="http://schemas.microsoft.com/office/drawing/2014/main" id="{3468582A-0C5F-F44A-A5DB-02FC125128C9}"/>
              </a:ext>
            </a:extLst>
          </p:cNvPr>
          <p:cNvSpPr txBox="1"/>
          <p:nvPr/>
        </p:nvSpPr>
        <p:spPr>
          <a:xfrm>
            <a:off x="646111" y="1853248"/>
            <a:ext cx="9296379" cy="923330"/>
          </a:xfrm>
          <a:prstGeom prst="rect">
            <a:avLst/>
          </a:prstGeom>
          <a:noFill/>
        </p:spPr>
        <p:txBody>
          <a:bodyPr wrap="square" rtlCol="0">
            <a:spAutoFit/>
          </a:bodyPr>
          <a:lstStyle/>
          <a:p>
            <a:r>
              <a:rPr lang="it-IT" dirty="0"/>
              <a:t>DUE TO THE TOOLS IT OFFERS, WE FOUND TWINE A VERY POWERFUL WAY TO EXPRESS DIFFERENT POSSIBILITIES FOR OUR SCENARIOS IN A NARRATIVE BACKGROUND.</a:t>
            </a:r>
          </a:p>
        </p:txBody>
      </p:sp>
      <p:sp>
        <p:nvSpPr>
          <p:cNvPr id="6" name="TextBox 5">
            <a:extLst>
              <a:ext uri="{FF2B5EF4-FFF2-40B4-BE49-F238E27FC236}">
                <a16:creationId xmlns:a16="http://schemas.microsoft.com/office/drawing/2014/main" id="{299AF951-6DC6-5A42-B24D-0702B2EB0621}"/>
              </a:ext>
            </a:extLst>
          </p:cNvPr>
          <p:cNvSpPr txBox="1"/>
          <p:nvPr/>
        </p:nvSpPr>
        <p:spPr>
          <a:xfrm>
            <a:off x="2373971" y="2738148"/>
            <a:ext cx="1319412" cy="369332"/>
          </a:xfrm>
          <a:prstGeom prst="rect">
            <a:avLst/>
          </a:prstGeom>
          <a:noFill/>
        </p:spPr>
        <p:txBody>
          <a:bodyPr wrap="square" rtlCol="0">
            <a:spAutoFit/>
          </a:bodyPr>
          <a:lstStyle/>
          <a:p>
            <a:r>
              <a:rPr lang="it-IT" dirty="0"/>
              <a:t>MARCO</a:t>
            </a:r>
          </a:p>
        </p:txBody>
      </p:sp>
      <p:sp>
        <p:nvSpPr>
          <p:cNvPr id="7" name="TextBox 6">
            <a:extLst>
              <a:ext uri="{FF2B5EF4-FFF2-40B4-BE49-F238E27FC236}">
                <a16:creationId xmlns:a16="http://schemas.microsoft.com/office/drawing/2014/main" id="{E2ABE060-65DA-CC4E-B9C3-C3B60DB45F08}"/>
              </a:ext>
            </a:extLst>
          </p:cNvPr>
          <p:cNvSpPr txBox="1"/>
          <p:nvPr/>
        </p:nvSpPr>
        <p:spPr>
          <a:xfrm>
            <a:off x="9070300" y="2738148"/>
            <a:ext cx="980534" cy="369332"/>
          </a:xfrm>
          <a:prstGeom prst="rect">
            <a:avLst/>
          </a:prstGeom>
          <a:noFill/>
        </p:spPr>
        <p:txBody>
          <a:bodyPr wrap="square" rtlCol="0">
            <a:spAutoFit/>
          </a:bodyPr>
          <a:lstStyle/>
          <a:p>
            <a:r>
              <a:rPr lang="it-IT" dirty="0"/>
              <a:t>SOFIA</a:t>
            </a:r>
          </a:p>
        </p:txBody>
      </p:sp>
      <p:pic>
        <p:nvPicPr>
          <p:cNvPr id="12" name="Picture 11">
            <a:hlinkClick r:id="rId3"/>
            <a:extLst>
              <a:ext uri="{FF2B5EF4-FFF2-40B4-BE49-F238E27FC236}">
                <a16:creationId xmlns:a16="http://schemas.microsoft.com/office/drawing/2014/main" id="{8048556E-F2C8-034A-9545-F7B9692E8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1" y="3107480"/>
            <a:ext cx="4928883" cy="3532719"/>
          </a:xfrm>
          <a:prstGeom prst="rect">
            <a:avLst/>
          </a:prstGeom>
        </p:spPr>
      </p:pic>
      <p:pic>
        <p:nvPicPr>
          <p:cNvPr id="14" name="Picture 13">
            <a:hlinkClick r:id="rId5"/>
            <a:extLst>
              <a:ext uri="{FF2B5EF4-FFF2-40B4-BE49-F238E27FC236}">
                <a16:creationId xmlns:a16="http://schemas.microsoft.com/office/drawing/2014/main" id="{85E1998F-AF3D-344B-B001-10D438623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9812" y="3107480"/>
            <a:ext cx="4593083" cy="3531600"/>
          </a:xfrm>
          <a:prstGeom prst="rect">
            <a:avLst/>
          </a:prstGeom>
        </p:spPr>
      </p:pic>
      <p:pic>
        <p:nvPicPr>
          <p:cNvPr id="11" name="Immagine 10">
            <a:extLst>
              <a:ext uri="{FF2B5EF4-FFF2-40B4-BE49-F238E27FC236}">
                <a16:creationId xmlns:a16="http://schemas.microsoft.com/office/drawing/2014/main" id="{6254EE31-7384-D802-12CF-BBB858DCBA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5874" y="1406315"/>
            <a:ext cx="1664335" cy="1701165"/>
          </a:xfrm>
          <a:prstGeom prst="rect">
            <a:avLst/>
          </a:prstGeom>
        </p:spPr>
      </p:pic>
    </p:spTree>
    <p:extLst>
      <p:ext uri="{BB962C8B-B14F-4D97-AF65-F5344CB8AC3E}">
        <p14:creationId xmlns:p14="http://schemas.microsoft.com/office/powerpoint/2010/main" val="754997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37449" y="102977"/>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8325551" y="5121104"/>
            <a:ext cx="3820076"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1"/>
            <a:ext cx="2375211" cy="2184747"/>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angolare in su 14">
            <a:extLst>
              <a:ext uri="{FF2B5EF4-FFF2-40B4-BE49-F238E27FC236}">
                <a16:creationId xmlns:a16="http://schemas.microsoft.com/office/drawing/2014/main" id="{FA485063-AAAB-3481-4C55-3E81F2A39DA8}"/>
              </a:ext>
            </a:extLst>
          </p:cNvPr>
          <p:cNvSpPr/>
          <p:nvPr/>
        </p:nvSpPr>
        <p:spPr>
          <a:xfrm>
            <a:off x="4571182" y="5156663"/>
            <a:ext cx="3642982" cy="1313333"/>
          </a:xfrm>
          <a:prstGeom prst="bentUpArrow">
            <a:avLst>
              <a:gd name="adj1" fmla="val 20285"/>
              <a:gd name="adj2" fmla="val 25000"/>
              <a:gd name="adj3" fmla="val 25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gnaposto contenuto 2">
            <a:extLst>
              <a:ext uri="{FF2B5EF4-FFF2-40B4-BE49-F238E27FC236}">
                <a16:creationId xmlns:a16="http://schemas.microsoft.com/office/drawing/2014/main" id="{C6F3F65E-1EAA-6F6C-DF16-59C694E6A77F}"/>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bg/>
                                          </p:spTgt>
                                        </p:tgtEl>
                                        <p:attrNameLst>
                                          <p:attrName>style.visibility</p:attrName>
                                        </p:attrNameLst>
                                      </p:cBhvr>
                                      <p:to>
                                        <p:strVal val="visible"/>
                                      </p:to>
                                    </p:set>
                                    <p:animEffect transition="in" filter="fade">
                                      <p:cBhvr>
                                        <p:cTn id="10" dur="500"/>
                                        <p:tgtEl>
                                          <p:spTgt spid="16">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P spid="15" grpId="0" animBg="1"/>
      <p:bldP spid="16"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6A94-1A37-6D4E-8BC4-D17F56691EAB}"/>
              </a:ext>
            </a:extLst>
          </p:cNvPr>
          <p:cNvSpPr>
            <a:spLocks noGrp="1"/>
          </p:cNvSpPr>
          <p:nvPr>
            <p:ph type="title"/>
          </p:nvPr>
        </p:nvSpPr>
        <p:spPr/>
        <p:txBody>
          <a:bodyPr/>
          <a:lstStyle/>
          <a:p>
            <a:r>
              <a:rPr lang="it-IT" dirty="0"/>
              <a:t>Cognitive focus</a:t>
            </a:r>
          </a:p>
        </p:txBody>
      </p:sp>
      <p:sp>
        <p:nvSpPr>
          <p:cNvPr id="3" name="Content Placeholder 2">
            <a:extLst>
              <a:ext uri="{FF2B5EF4-FFF2-40B4-BE49-F238E27FC236}">
                <a16:creationId xmlns:a16="http://schemas.microsoft.com/office/drawing/2014/main" id="{F6E6CB54-1627-E649-9A66-71EF3E3E8288}"/>
              </a:ext>
            </a:extLst>
          </p:cNvPr>
          <p:cNvSpPr>
            <a:spLocks noGrp="1"/>
          </p:cNvSpPr>
          <p:nvPr>
            <p:ph idx="1"/>
          </p:nvPr>
        </p:nvSpPr>
        <p:spPr>
          <a:xfrm>
            <a:off x="1805440" y="1448761"/>
            <a:ext cx="8946541" cy="559653"/>
          </a:xfrm>
        </p:spPr>
        <p:txBody>
          <a:bodyPr/>
          <a:lstStyle/>
          <a:p>
            <a:pPr marL="0" indent="0">
              <a:buNone/>
            </a:pPr>
            <a:r>
              <a:rPr lang="it-IT" dirty="0"/>
              <a:t>WHICH COGNITIVE ASPECT OUR DESIGN TAKES INTO ACCOUNT?</a:t>
            </a:r>
          </a:p>
        </p:txBody>
      </p:sp>
      <p:sp>
        <p:nvSpPr>
          <p:cNvPr id="4" name="TextBox 3">
            <a:extLst>
              <a:ext uri="{FF2B5EF4-FFF2-40B4-BE49-F238E27FC236}">
                <a16:creationId xmlns:a16="http://schemas.microsoft.com/office/drawing/2014/main" id="{4FFC3CB8-C177-DC49-A7D4-04F5EA66169E}"/>
              </a:ext>
            </a:extLst>
          </p:cNvPr>
          <p:cNvSpPr txBox="1"/>
          <p:nvPr/>
        </p:nvSpPr>
        <p:spPr>
          <a:xfrm>
            <a:off x="1054058" y="2767280"/>
            <a:ext cx="2152438" cy="553998"/>
          </a:xfrm>
          <a:prstGeom prst="rect">
            <a:avLst/>
          </a:prstGeom>
          <a:noFill/>
        </p:spPr>
        <p:txBody>
          <a:bodyPr wrap="square" rtlCol="0">
            <a:spAutoFit/>
          </a:bodyPr>
          <a:lstStyle/>
          <a:p>
            <a:r>
              <a:rPr lang="it-IT" sz="3000" dirty="0"/>
              <a:t>EMPATHY</a:t>
            </a:r>
          </a:p>
        </p:txBody>
      </p:sp>
      <p:sp>
        <p:nvSpPr>
          <p:cNvPr id="6" name="TextBox 5">
            <a:extLst>
              <a:ext uri="{FF2B5EF4-FFF2-40B4-BE49-F238E27FC236}">
                <a16:creationId xmlns:a16="http://schemas.microsoft.com/office/drawing/2014/main" id="{E5377D9F-0032-214F-99AA-92224D112D97}"/>
              </a:ext>
            </a:extLst>
          </p:cNvPr>
          <p:cNvSpPr txBox="1"/>
          <p:nvPr/>
        </p:nvSpPr>
        <p:spPr>
          <a:xfrm>
            <a:off x="1514581" y="5189417"/>
            <a:ext cx="4553777" cy="523220"/>
          </a:xfrm>
          <a:prstGeom prst="rect">
            <a:avLst/>
          </a:prstGeom>
          <a:noFill/>
        </p:spPr>
        <p:txBody>
          <a:bodyPr wrap="square" rtlCol="0">
            <a:spAutoFit/>
          </a:bodyPr>
          <a:lstStyle/>
          <a:p>
            <a:r>
              <a:rPr lang="it-IT" sz="2800" dirty="0"/>
              <a:t>MEMORY AND RECALL </a:t>
            </a:r>
          </a:p>
        </p:txBody>
      </p:sp>
      <p:sp>
        <p:nvSpPr>
          <p:cNvPr id="8" name="Rectangle 7">
            <a:extLst>
              <a:ext uri="{FF2B5EF4-FFF2-40B4-BE49-F238E27FC236}">
                <a16:creationId xmlns:a16="http://schemas.microsoft.com/office/drawing/2014/main" id="{60F13E64-25F6-F844-BCC3-F784D6156E64}"/>
              </a:ext>
            </a:extLst>
          </p:cNvPr>
          <p:cNvSpPr/>
          <p:nvPr/>
        </p:nvSpPr>
        <p:spPr>
          <a:xfrm>
            <a:off x="9118726" y="4357132"/>
            <a:ext cx="1106393" cy="430887"/>
          </a:xfrm>
          <a:prstGeom prst="rect">
            <a:avLst/>
          </a:prstGeom>
        </p:spPr>
        <p:txBody>
          <a:bodyPr wrap="none">
            <a:spAutoFit/>
          </a:bodyPr>
          <a:lstStyle/>
          <a:p>
            <a:r>
              <a:rPr lang="it-IT" sz="2200" dirty="0"/>
              <a:t>VISION</a:t>
            </a:r>
          </a:p>
        </p:txBody>
      </p:sp>
      <p:sp>
        <p:nvSpPr>
          <p:cNvPr id="9" name="Rectangle 8">
            <a:extLst>
              <a:ext uri="{FF2B5EF4-FFF2-40B4-BE49-F238E27FC236}">
                <a16:creationId xmlns:a16="http://schemas.microsoft.com/office/drawing/2014/main" id="{C9FD5951-171E-C346-8DD4-754CD7A7D251}"/>
              </a:ext>
            </a:extLst>
          </p:cNvPr>
          <p:cNvSpPr/>
          <p:nvPr/>
        </p:nvSpPr>
        <p:spPr>
          <a:xfrm>
            <a:off x="7961015" y="2849291"/>
            <a:ext cx="4020652" cy="461665"/>
          </a:xfrm>
          <a:prstGeom prst="rect">
            <a:avLst/>
          </a:prstGeom>
        </p:spPr>
        <p:txBody>
          <a:bodyPr wrap="none">
            <a:spAutoFit/>
          </a:bodyPr>
          <a:lstStyle/>
          <a:p>
            <a:r>
              <a:rPr lang="it-IT" sz="2400" dirty="0"/>
              <a:t>LANGUAGE and narrative</a:t>
            </a:r>
          </a:p>
        </p:txBody>
      </p:sp>
      <p:sp>
        <p:nvSpPr>
          <p:cNvPr id="5" name="TextBox 4">
            <a:extLst>
              <a:ext uri="{FF2B5EF4-FFF2-40B4-BE49-F238E27FC236}">
                <a16:creationId xmlns:a16="http://schemas.microsoft.com/office/drawing/2014/main" id="{A234DA37-8AF1-C741-96AC-DFC4B0DCBB52}"/>
              </a:ext>
            </a:extLst>
          </p:cNvPr>
          <p:cNvSpPr txBox="1"/>
          <p:nvPr/>
        </p:nvSpPr>
        <p:spPr>
          <a:xfrm>
            <a:off x="4722091" y="3933701"/>
            <a:ext cx="4610100" cy="369332"/>
          </a:xfrm>
          <a:prstGeom prst="rect">
            <a:avLst/>
          </a:prstGeom>
          <a:noFill/>
        </p:spPr>
        <p:txBody>
          <a:bodyPr wrap="square" rtlCol="0">
            <a:spAutoFit/>
          </a:bodyPr>
          <a:lstStyle/>
          <a:p>
            <a:r>
              <a:rPr lang="en-GB" dirty="0"/>
              <a:t>MEANINGFULNESS-EMOTIONS</a:t>
            </a:r>
          </a:p>
        </p:txBody>
      </p:sp>
      <p:sp>
        <p:nvSpPr>
          <p:cNvPr id="11" name="Ovale 10">
            <a:extLst>
              <a:ext uri="{FF2B5EF4-FFF2-40B4-BE49-F238E27FC236}">
                <a16:creationId xmlns:a16="http://schemas.microsoft.com/office/drawing/2014/main" id="{3FD84E54-A3D9-9FDA-4FEC-F368FBB51F2C}"/>
              </a:ext>
            </a:extLst>
          </p:cNvPr>
          <p:cNvSpPr/>
          <p:nvPr/>
        </p:nvSpPr>
        <p:spPr>
          <a:xfrm>
            <a:off x="785611" y="2395470"/>
            <a:ext cx="2420885" cy="1400530"/>
          </a:xfrm>
          <a:prstGeom prst="ellipse">
            <a:avLst/>
          </a:prstGeom>
          <a:ln w="76200">
            <a:solidFill>
              <a:schemeClr val="accent4"/>
            </a:solidFill>
          </a:ln>
        </p:spPr>
        <p:txBody>
          <a:bodyPr vert="horz" lIns="0" tIns="45720" rIns="0" bIns="45720" rtlCol="0">
            <a:normAutofit/>
          </a:bodyPr>
          <a:lstStyle/>
          <a:p>
            <a:endParaRPr lang="en-GB">
              <a:solidFill>
                <a:schemeClr val="tx1"/>
              </a:solidFill>
            </a:endParaRPr>
          </a:p>
        </p:txBody>
      </p:sp>
      <p:sp>
        <p:nvSpPr>
          <p:cNvPr id="12" name="Ovale 11">
            <a:extLst>
              <a:ext uri="{FF2B5EF4-FFF2-40B4-BE49-F238E27FC236}">
                <a16:creationId xmlns:a16="http://schemas.microsoft.com/office/drawing/2014/main" id="{E8597B1A-CB11-908F-5CDE-AA5EA3551E11}"/>
              </a:ext>
            </a:extLst>
          </p:cNvPr>
          <p:cNvSpPr/>
          <p:nvPr/>
        </p:nvSpPr>
        <p:spPr>
          <a:xfrm>
            <a:off x="4374682" y="3429000"/>
            <a:ext cx="3790524" cy="1400530"/>
          </a:xfrm>
          <a:prstGeom prst="ellipse">
            <a:avLst/>
          </a:prstGeom>
          <a:ln w="76200">
            <a:solidFill>
              <a:schemeClr val="accent4"/>
            </a:solidFill>
          </a:ln>
        </p:spPr>
        <p:txBody>
          <a:bodyPr vert="horz" lIns="0" tIns="45720" rIns="0" bIns="45720" rtlCol="0">
            <a:normAutofit/>
          </a:bodyPr>
          <a:lstStyle/>
          <a:p>
            <a:endParaRPr lang="en-GB">
              <a:solidFill>
                <a:schemeClr val="tx1"/>
              </a:solidFill>
            </a:endParaRPr>
          </a:p>
        </p:txBody>
      </p:sp>
      <p:sp>
        <p:nvSpPr>
          <p:cNvPr id="13" name="Ovale 12">
            <a:extLst>
              <a:ext uri="{FF2B5EF4-FFF2-40B4-BE49-F238E27FC236}">
                <a16:creationId xmlns:a16="http://schemas.microsoft.com/office/drawing/2014/main" id="{D419F708-0B03-D46E-6BD3-15D9A3DB3761}"/>
              </a:ext>
            </a:extLst>
          </p:cNvPr>
          <p:cNvSpPr/>
          <p:nvPr/>
        </p:nvSpPr>
        <p:spPr>
          <a:xfrm>
            <a:off x="1332445" y="4788019"/>
            <a:ext cx="4437290" cy="1400530"/>
          </a:xfrm>
          <a:prstGeom prst="ellipse">
            <a:avLst/>
          </a:prstGeom>
          <a:ln w="76200">
            <a:solidFill>
              <a:schemeClr val="accent4"/>
            </a:solidFill>
          </a:ln>
        </p:spPr>
        <p:txBody>
          <a:bodyPr vert="horz" lIns="0" tIns="45720" rIns="0" bIns="45720" rtlCol="0">
            <a:normAutofit/>
          </a:bodyPr>
          <a:lstStyle/>
          <a:p>
            <a:endParaRPr lang="en-GB">
              <a:solidFill>
                <a:schemeClr val="tx1"/>
              </a:solidFill>
            </a:endParaRPr>
          </a:p>
        </p:txBody>
      </p:sp>
    </p:spTree>
    <p:extLst>
      <p:ext uri="{BB962C8B-B14F-4D97-AF65-F5344CB8AC3E}">
        <p14:creationId xmlns:p14="http://schemas.microsoft.com/office/powerpoint/2010/main" val="1726162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Cognitive focus </a:t>
            </a:r>
            <a:r>
              <a:rPr lang="it-IT" dirty="0" err="1"/>
              <a:t>chosen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1853248"/>
            <a:ext cx="9264242" cy="4395151"/>
          </a:xfrm>
        </p:spPr>
        <p:txBody>
          <a:bodyPr/>
          <a:lstStyle/>
          <a:p>
            <a:r>
              <a:rPr lang="en-GB" sz="2400" b="1" dirty="0"/>
              <a:t>Memory-Recall</a:t>
            </a:r>
          </a:p>
          <a:p>
            <a:r>
              <a:rPr lang="it-IT" dirty="0"/>
              <a:t>«</a:t>
            </a:r>
            <a:r>
              <a:rPr lang="en-GB" dirty="0"/>
              <a:t>Results show that allowing players to navigate freely through the game has positive effects on cognitive interest and a feeling of presence. An implicitly structured game leads to increased recall of spatial information. However, for optimal learning of factual knowledge, guidance is beneficial.”</a:t>
            </a:r>
          </a:p>
          <a:p>
            <a:r>
              <a:rPr lang="en-GB" sz="1200" dirty="0">
                <a:effectLst/>
              </a:rPr>
              <a:t>Ferguson, Chris, et al. ‘On the Role of Interaction Mode and Story Structure in Virtual Reality Serious Games’. </a:t>
            </a:r>
            <a:r>
              <a:rPr lang="en-GB" sz="1200" i="1" dirty="0">
                <a:effectLst/>
              </a:rPr>
              <a:t>Computers &amp; Education</a:t>
            </a:r>
            <a:r>
              <a:rPr lang="en-GB" sz="1200" dirty="0">
                <a:effectLst/>
              </a:rPr>
              <a:t>, vol. 143, Jan. 2020, p. 103671. </a:t>
            </a:r>
            <a:r>
              <a:rPr lang="en-GB" sz="1200" i="1" dirty="0">
                <a:effectLst/>
              </a:rPr>
              <a:t>DOI.org (</a:t>
            </a:r>
            <a:r>
              <a:rPr lang="en-GB" sz="1200" i="1" dirty="0" err="1">
                <a:effectLst/>
              </a:rPr>
              <a:t>Crossref</a:t>
            </a:r>
            <a:r>
              <a:rPr lang="en-GB" sz="1200" i="1" dirty="0">
                <a:effectLst/>
              </a:rPr>
              <a:t>)</a:t>
            </a:r>
            <a:r>
              <a:rPr lang="en-GB" sz="1200" dirty="0">
                <a:effectLst/>
              </a:rPr>
              <a:t>, </a:t>
            </a:r>
            <a:r>
              <a:rPr lang="en-GB" sz="1200" dirty="0">
                <a:effectLst/>
                <a:hlinkClick r:id="rId2"/>
              </a:rPr>
              <a:t>https://doi.org/10.1016/j.compedu.2019.103671</a:t>
            </a:r>
            <a:r>
              <a:rPr lang="en-GB" sz="1200" dirty="0">
                <a:effectLst/>
              </a:rPr>
              <a:t>.</a:t>
            </a:r>
          </a:p>
          <a:p>
            <a:endParaRPr lang="en-GB" sz="2000" b="1" dirty="0"/>
          </a:p>
          <a:p>
            <a:r>
              <a:rPr lang="en-GB" sz="2400" b="1" dirty="0"/>
              <a:t>Meaningfulness-Emotions-Empathy</a:t>
            </a:r>
            <a:endParaRPr lang="en-GB" dirty="0"/>
          </a:p>
        </p:txBody>
      </p:sp>
    </p:spTree>
    <p:extLst>
      <p:ext uri="{BB962C8B-B14F-4D97-AF65-F5344CB8AC3E}">
        <p14:creationId xmlns:p14="http://schemas.microsoft.com/office/powerpoint/2010/main" val="34819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Goals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1853248"/>
            <a:ext cx="9264242" cy="4395151"/>
          </a:xfrm>
        </p:spPr>
        <p:txBody>
          <a:bodyPr>
            <a:normAutofit/>
          </a:bodyPr>
          <a:lstStyle/>
          <a:p>
            <a:r>
              <a:rPr lang="en-GB" b="1" dirty="0"/>
              <a:t>Cognitive</a:t>
            </a:r>
            <a:r>
              <a:rPr lang="en-GB" dirty="0"/>
              <a:t>: increase visitor participation via engagement through the personalized guide and beyond the visit services (educational merchandising, “Share your story”, future “Search for your pet”, etc.)</a:t>
            </a:r>
          </a:p>
          <a:p>
            <a:r>
              <a:rPr lang="en-GB" b="1" dirty="0"/>
              <a:t>Cultural and educational</a:t>
            </a:r>
            <a:r>
              <a:rPr lang="en-GB" dirty="0"/>
              <a:t>: attract new demographics to art history</a:t>
            </a:r>
            <a:endParaRPr lang="en-GB" sz="2400" dirty="0"/>
          </a:p>
          <a:p>
            <a:r>
              <a:rPr lang="en-GB" b="1" dirty="0"/>
              <a:t>Economic</a:t>
            </a:r>
            <a:r>
              <a:rPr lang="en-GB" dirty="0"/>
              <a:t>: increase online visits and connected revenues (Instagram posts, </a:t>
            </a:r>
            <a:r>
              <a:rPr lang="en-GB" dirty="0" err="1"/>
              <a:t>partnertship</a:t>
            </a:r>
            <a:r>
              <a:rPr lang="en-GB" dirty="0"/>
              <a:t> and sponsorships,</a:t>
            </a:r>
            <a:r>
              <a:rPr lang="en-GB" sz="2400" dirty="0"/>
              <a:t> </a:t>
            </a:r>
            <a:r>
              <a:rPr lang="en-GB" dirty="0"/>
              <a:t>etc.)</a:t>
            </a:r>
          </a:p>
        </p:txBody>
      </p:sp>
    </p:spTree>
    <p:extLst>
      <p:ext uri="{BB962C8B-B14F-4D97-AF65-F5344CB8AC3E}">
        <p14:creationId xmlns:p14="http://schemas.microsoft.com/office/powerpoint/2010/main" val="234203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0970633" cy="1400530"/>
          </a:xfrm>
        </p:spPr>
        <p:txBody>
          <a:bodyPr/>
          <a:lstStyle/>
          <a:p>
            <a:r>
              <a:rPr lang="en-GB" dirty="0"/>
              <a:t>Requirements and foreseen workflow</a:t>
            </a:r>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1532586"/>
            <a:ext cx="10328856" cy="4715813"/>
          </a:xfrm>
        </p:spPr>
        <p:txBody>
          <a:bodyPr>
            <a:normAutofit fontScale="70000" lnSpcReduction="20000"/>
          </a:bodyPr>
          <a:lstStyle/>
          <a:p>
            <a:br>
              <a:rPr lang="en-GB" dirty="0"/>
            </a:br>
            <a:r>
              <a:rPr lang="en-GB" dirty="0"/>
              <a:t>The actual realization of the pilot version of Virtual Exhibition, the 3d room and the related applications,</a:t>
            </a:r>
            <a:br>
              <a:rPr lang="en-GB" dirty="0"/>
            </a:br>
            <a:r>
              <a:rPr lang="en-GB" dirty="0"/>
              <a:t>have been possible using the following software and tools:</a:t>
            </a:r>
            <a:br>
              <a:rPr lang="en-GB" dirty="0"/>
            </a:br>
            <a:r>
              <a:rPr lang="en-GB" dirty="0"/>
              <a:t>1. </a:t>
            </a:r>
            <a:r>
              <a:rPr lang="en-GB" dirty="0" err="1"/>
              <a:t>Github</a:t>
            </a:r>
            <a:r>
              <a:rPr lang="en-GB" dirty="0"/>
              <a:t>: website repository</a:t>
            </a:r>
            <a:br>
              <a:rPr lang="en-GB" dirty="0"/>
            </a:br>
            <a:r>
              <a:rPr lang="en-GB" dirty="0"/>
              <a:t>2. Omeka.net (free trial version): Virtual Exhibition</a:t>
            </a:r>
            <a:br>
              <a:rPr lang="en-GB" dirty="0"/>
            </a:br>
            <a:r>
              <a:rPr lang="en-GB" dirty="0"/>
              <a:t>3. Blender: 3d room</a:t>
            </a:r>
            <a:br>
              <a:rPr lang="en-GB" dirty="0"/>
            </a:br>
            <a:r>
              <a:rPr lang="en-GB" dirty="0"/>
              <a:t>4. Twine: interaction diagrams</a:t>
            </a:r>
            <a:br>
              <a:rPr lang="en-GB" dirty="0"/>
            </a:br>
            <a:r>
              <a:rPr lang="en-GB" dirty="0"/>
              <a:t>5. </a:t>
            </a:r>
            <a:r>
              <a:rPr lang="en-GB" dirty="0" err="1"/>
              <a:t>Zephir</a:t>
            </a:r>
            <a:r>
              <a:rPr lang="en-GB" dirty="0"/>
              <a:t> 3d (14 days free Lite version trial): 3d print your pet (not realised application)</a:t>
            </a:r>
          </a:p>
          <a:p>
            <a:br>
              <a:rPr lang="en-GB" dirty="0"/>
            </a:br>
            <a:r>
              <a:rPr lang="en-GB" dirty="0"/>
              <a:t>The future complete realization of the project will surely require a multidisciplinary team with</a:t>
            </a:r>
            <a:br>
              <a:rPr lang="en-GB" dirty="0"/>
            </a:br>
            <a:r>
              <a:rPr lang="en-GB" dirty="0"/>
              <a:t>professionals covering all issues related to contents or technical aspects.</a:t>
            </a:r>
            <a:br>
              <a:rPr lang="en-GB" dirty="0"/>
            </a:br>
            <a:r>
              <a:rPr lang="en-GB" dirty="0"/>
              <a:t>Here are listed just the main:</a:t>
            </a:r>
          </a:p>
          <a:p>
            <a:r>
              <a:rPr lang="en-GB" dirty="0"/>
              <a:t>1. Scientific committee composed by Art historians, Ethologists, Anthropologists etc.: to curate the</a:t>
            </a:r>
            <a:br>
              <a:rPr lang="en-GB" dirty="0"/>
            </a:br>
            <a:r>
              <a:rPr lang="en-GB" dirty="0"/>
              <a:t>scientific aspects of the exhibition and the related documentation</a:t>
            </a:r>
            <a:br>
              <a:rPr lang="en-GB" dirty="0"/>
            </a:br>
            <a:r>
              <a:rPr lang="en-GB" dirty="0"/>
              <a:t>2. Art curator/gallerist/copyright lawyer: to face the copyright issues and possible request of</a:t>
            </a:r>
            <a:br>
              <a:rPr lang="en-GB" dirty="0"/>
            </a:br>
            <a:r>
              <a:rPr lang="en-GB" dirty="0"/>
              <a:t>reproduction</a:t>
            </a:r>
            <a:br>
              <a:rPr lang="en-GB" dirty="0"/>
            </a:br>
            <a:r>
              <a:rPr lang="en-GB" dirty="0"/>
              <a:t>3. Pedagogist: to balance the contents and the language used according to the different target of</a:t>
            </a:r>
            <a:br>
              <a:rPr lang="en-GB" dirty="0"/>
            </a:br>
            <a:r>
              <a:rPr lang="en-GB" dirty="0"/>
              <a:t>the fruition paths (classical Virtual Exhibition or the 3d rooms or interactive applications)</a:t>
            </a:r>
            <a:br>
              <a:rPr lang="en-GB" dirty="0"/>
            </a:br>
            <a:r>
              <a:rPr lang="en-GB" dirty="0"/>
              <a:t>4. Software developers in charge of the back-end</a:t>
            </a:r>
            <a:br>
              <a:rPr lang="en-GB" dirty="0"/>
            </a:br>
            <a:r>
              <a:rPr lang="en-GB" dirty="0"/>
              <a:t>5. Communication team and Social media manager: to curate the website and the social media</a:t>
            </a:r>
            <a:br>
              <a:rPr lang="en-GB" dirty="0"/>
            </a:br>
            <a:r>
              <a:rPr lang="en-GB" dirty="0"/>
              <a:t>and reach new public and realise marketing strategies</a:t>
            </a:r>
            <a:br>
              <a:rPr lang="en-GB" dirty="0"/>
            </a:br>
            <a:r>
              <a:rPr lang="en-GB" dirty="0"/>
              <a:t>6. User experience experts and a 3d modellers: to realize 3d guides and 3d artists’ rooms</a:t>
            </a:r>
            <a:br>
              <a:rPr lang="en-GB" dirty="0"/>
            </a:br>
            <a:r>
              <a:rPr lang="en-GB" dirty="0"/>
              <a:t>7. Statisticians or sociologists to evaluate users’ feedbacks and impact.</a:t>
            </a:r>
          </a:p>
        </p:txBody>
      </p:sp>
    </p:spTree>
    <p:extLst>
      <p:ext uri="{BB962C8B-B14F-4D97-AF65-F5344CB8AC3E}">
        <p14:creationId xmlns:p14="http://schemas.microsoft.com/office/powerpoint/2010/main" val="159056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0970633" cy="1400530"/>
          </a:xfrm>
        </p:spPr>
        <p:txBody>
          <a:bodyPr/>
          <a:lstStyle/>
          <a:p>
            <a:r>
              <a:rPr lang="en-GB" dirty="0"/>
              <a:t>Further development and maintenance issues</a:t>
            </a:r>
            <a:br>
              <a:rPr lang="en-GB" dirty="0"/>
            </a:b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2202287"/>
            <a:ext cx="9264242" cy="4046112"/>
          </a:xfrm>
        </p:spPr>
        <p:txBody>
          <a:bodyPr>
            <a:normAutofit/>
          </a:bodyPr>
          <a:lstStyle/>
          <a:p>
            <a:r>
              <a:rPr lang="en-GB" dirty="0"/>
              <a:t>Further developments of the project include the forthcoming release of new tools and merchandising conceived to improve the user’s interaction and engagement as well as to assure the project sustainability (some of our proposals are illustrated in the Forthcoming section)</a:t>
            </a:r>
          </a:p>
          <a:p>
            <a:r>
              <a:rPr lang="en-GB" dirty="0"/>
              <a:t>To achieve these goals, the creation of a network of partnerships and/or sponsorships with economic and cultural related realities will be welcomed.</a:t>
            </a:r>
          </a:p>
          <a:p>
            <a:r>
              <a:rPr lang="en-GB" dirty="0"/>
              <a:t>These relationship will also increase the project visibility and the possibility to have social media advertising revenues - an example have been shown in the Sofia scenario.</a:t>
            </a:r>
          </a:p>
        </p:txBody>
      </p:sp>
    </p:spTree>
    <p:extLst>
      <p:ext uri="{BB962C8B-B14F-4D97-AF65-F5344CB8AC3E}">
        <p14:creationId xmlns:p14="http://schemas.microsoft.com/office/powerpoint/2010/main" val="102287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Envisionment</a:t>
            </a:r>
            <a:r>
              <a:rPr lang="it-IT" dirty="0"/>
              <a:t> techniques </a:t>
            </a:r>
            <a:r>
              <a:rPr lang="it-IT" dirty="0" err="1"/>
              <a:t>used</a:t>
            </a:r>
            <a:r>
              <a:rPr lang="it-IT" dirty="0"/>
              <a:t>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normAutofit/>
          </a:bodyPr>
          <a:lstStyle/>
          <a:p>
            <a:r>
              <a:rPr lang="it-IT" dirty="0" err="1"/>
              <a:t>Conceptual</a:t>
            </a:r>
            <a:r>
              <a:rPr lang="it-IT" dirty="0"/>
              <a:t> </a:t>
            </a:r>
            <a:r>
              <a:rPr lang="it-IT" dirty="0" err="1"/>
              <a:t>maps</a:t>
            </a:r>
            <a:endParaRPr lang="it-IT" dirty="0"/>
          </a:p>
          <a:p>
            <a:r>
              <a:rPr lang="it-IT" dirty="0" err="1"/>
              <a:t>Scenarios</a:t>
            </a:r>
            <a:endParaRPr lang="it-IT" dirty="0"/>
          </a:p>
          <a:p>
            <a:r>
              <a:rPr lang="it-IT" dirty="0"/>
              <a:t>Storyboard</a:t>
            </a:r>
          </a:p>
          <a:p>
            <a:r>
              <a:rPr lang="it-IT" dirty="0" err="1"/>
              <a:t>Navigation</a:t>
            </a:r>
            <a:r>
              <a:rPr lang="it-IT" dirty="0"/>
              <a:t> </a:t>
            </a:r>
            <a:r>
              <a:rPr lang="it-IT" dirty="0" err="1"/>
              <a:t>maps</a:t>
            </a:r>
            <a:endParaRPr lang="it-IT" dirty="0"/>
          </a:p>
          <a:p>
            <a:r>
              <a:rPr lang="it-IT" b="1" dirty="0" err="1"/>
              <a:t>Prototype</a:t>
            </a:r>
            <a:r>
              <a:rPr lang="it-IT" b="1" dirty="0"/>
              <a:t> (medium fidelity)</a:t>
            </a:r>
            <a:r>
              <a:rPr lang="it-IT" dirty="0"/>
              <a:t>: </a:t>
            </a:r>
            <a:r>
              <a:rPr lang="en-GB" dirty="0"/>
              <a:t>concrete but partial representation or implementation of a system design</a:t>
            </a:r>
          </a:p>
        </p:txBody>
      </p:sp>
    </p:spTree>
    <p:extLst>
      <p:ext uri="{BB962C8B-B14F-4D97-AF65-F5344CB8AC3E}">
        <p14:creationId xmlns:p14="http://schemas.microsoft.com/office/powerpoint/2010/main" val="2449172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350775"/>
            <a:ext cx="9404723" cy="1400530"/>
          </a:xfrm>
        </p:spPr>
        <p:txBody>
          <a:bodyPr/>
          <a:lstStyle/>
          <a:p>
            <a:r>
              <a:rPr lang="it-IT" dirty="0"/>
              <a:t>TO RECAP</a:t>
            </a:r>
            <a:br>
              <a:rPr lang="it-IT" dirty="0"/>
            </a:br>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58284" y="1853248"/>
            <a:ext cx="10381784" cy="4631472"/>
          </a:xfrm>
        </p:spPr>
        <p:txBody>
          <a:bodyPr>
            <a:normAutofit lnSpcReduction="10000"/>
          </a:bodyPr>
          <a:lstStyle/>
          <a:p>
            <a:r>
              <a:rPr lang="it-IT" b="1" dirty="0"/>
              <a:t>1. </a:t>
            </a:r>
            <a:r>
              <a:rPr lang="it-IT" b="1" dirty="0" err="1"/>
              <a:t>Maintenance</a:t>
            </a:r>
            <a:r>
              <a:rPr lang="it-IT" b="1" dirty="0"/>
              <a:t>: </a:t>
            </a:r>
            <a:r>
              <a:rPr lang="it-IT" dirty="0" err="1"/>
              <a:t>designed</a:t>
            </a:r>
            <a:r>
              <a:rPr lang="it-IT" dirty="0"/>
              <a:t> for target audience, </a:t>
            </a:r>
            <a:r>
              <a:rPr lang="it-IT" dirty="0" err="1"/>
              <a:t>context</a:t>
            </a:r>
            <a:r>
              <a:rPr lang="it-IT" dirty="0"/>
              <a:t>, time: </a:t>
            </a:r>
          </a:p>
          <a:p>
            <a:pPr lvl="1"/>
            <a:r>
              <a:rPr lang="it-IT" dirty="0"/>
              <a:t>low </a:t>
            </a:r>
            <a:r>
              <a:rPr lang="it-IT" dirty="0" err="1"/>
              <a:t>level</a:t>
            </a:r>
            <a:r>
              <a:rPr lang="it-IT" dirty="0"/>
              <a:t> of new </a:t>
            </a:r>
            <a:r>
              <a:rPr lang="it-IT" dirty="0" err="1"/>
              <a:t>technologies</a:t>
            </a:r>
            <a:r>
              <a:rPr lang="it-IT" dirty="0"/>
              <a:t> </a:t>
            </a:r>
            <a:r>
              <a:rPr lang="it-IT" dirty="0" err="1"/>
              <a:t>adapted</a:t>
            </a:r>
            <a:r>
              <a:rPr lang="it-IT" dirty="0"/>
              <a:t> for low access </a:t>
            </a:r>
            <a:r>
              <a:rPr lang="it-IT" dirty="0" err="1"/>
              <a:t>level</a:t>
            </a:r>
            <a:r>
              <a:rPr lang="it-IT" dirty="0"/>
              <a:t> and low </a:t>
            </a:r>
            <a:r>
              <a:rPr lang="it-IT" dirty="0" err="1"/>
              <a:t>maintenance</a:t>
            </a:r>
            <a:r>
              <a:rPr lang="it-IT" dirty="0"/>
              <a:t>;</a:t>
            </a:r>
          </a:p>
          <a:p>
            <a:pPr lvl="1"/>
            <a:r>
              <a:rPr lang="it-IT" dirty="0" err="1"/>
              <a:t>updating</a:t>
            </a:r>
            <a:r>
              <a:rPr lang="it-IT" dirty="0"/>
              <a:t> &gt; </a:t>
            </a:r>
            <a:r>
              <a:rPr lang="it-IT" dirty="0" err="1"/>
              <a:t>forthcoming</a:t>
            </a:r>
            <a:r>
              <a:rPr lang="it-IT" dirty="0"/>
              <a:t>;</a:t>
            </a:r>
          </a:p>
          <a:p>
            <a:pPr lvl="1"/>
            <a:r>
              <a:rPr lang="it-IT" dirty="0"/>
              <a:t>re-</a:t>
            </a:r>
            <a:r>
              <a:rPr lang="it-IT" dirty="0" err="1"/>
              <a:t>using</a:t>
            </a:r>
            <a:r>
              <a:rPr lang="it-IT" dirty="0"/>
              <a:t>: </a:t>
            </a:r>
            <a:r>
              <a:rPr lang="it-IT" dirty="0" err="1"/>
              <a:t>museological</a:t>
            </a:r>
            <a:r>
              <a:rPr lang="it-IT" dirty="0"/>
              <a:t> </a:t>
            </a:r>
            <a:r>
              <a:rPr lang="it-IT" dirty="0" err="1"/>
              <a:t>path</a:t>
            </a:r>
            <a:r>
              <a:rPr lang="it-IT" dirty="0"/>
              <a:t>; private merchandising partnership for </a:t>
            </a:r>
            <a:r>
              <a:rPr lang="it-IT" dirty="0" err="1"/>
              <a:t>economic</a:t>
            </a:r>
            <a:r>
              <a:rPr lang="it-IT" dirty="0"/>
              <a:t> </a:t>
            </a:r>
            <a:r>
              <a:rPr lang="it-IT" dirty="0" err="1"/>
              <a:t>sustainability</a:t>
            </a:r>
            <a:endParaRPr lang="it-IT" dirty="0"/>
          </a:p>
          <a:p>
            <a:pPr lvl="1"/>
            <a:r>
              <a:rPr lang="it-IT" dirty="0" err="1"/>
              <a:t>accessibility</a:t>
            </a:r>
            <a:r>
              <a:rPr lang="it-IT" dirty="0"/>
              <a:t>: text-to speech</a:t>
            </a:r>
          </a:p>
          <a:p>
            <a:r>
              <a:rPr lang="it-IT" b="1" dirty="0"/>
              <a:t>2. Integration: </a:t>
            </a:r>
            <a:r>
              <a:rPr lang="it-IT" dirty="0"/>
              <a:t>with people, place, </a:t>
            </a:r>
            <a:r>
              <a:rPr lang="it-IT" dirty="0" err="1"/>
              <a:t>context</a:t>
            </a:r>
            <a:r>
              <a:rPr lang="it-IT" dirty="0"/>
              <a:t> of museum</a:t>
            </a:r>
          </a:p>
          <a:p>
            <a:r>
              <a:rPr lang="it-IT" b="1" dirty="0"/>
              <a:t>3. Co-design: </a:t>
            </a:r>
            <a:r>
              <a:rPr lang="it-IT" dirty="0" err="1"/>
              <a:t>Personas</a:t>
            </a:r>
            <a:endParaRPr lang="it-IT" dirty="0"/>
          </a:p>
          <a:p>
            <a:r>
              <a:rPr lang="it-IT" b="1" dirty="0"/>
              <a:t>4. Content: VALID, RELIABLE, TRACEABLE, TRANSPARENT digital assets</a:t>
            </a:r>
          </a:p>
          <a:p>
            <a:pPr lvl="1"/>
            <a:r>
              <a:rPr lang="it-IT" dirty="0"/>
              <a:t>Research sources, </a:t>
            </a:r>
            <a:r>
              <a:rPr lang="it-IT" dirty="0" err="1"/>
              <a:t>documentation</a:t>
            </a:r>
            <a:r>
              <a:rPr lang="it-IT" dirty="0"/>
              <a:t> (p. 3-4 London Charter)</a:t>
            </a:r>
          </a:p>
          <a:p>
            <a:pPr lvl="1"/>
            <a:r>
              <a:rPr lang="it-IT" dirty="0" err="1"/>
              <a:t>Historic</a:t>
            </a:r>
            <a:r>
              <a:rPr lang="it-IT" dirty="0"/>
              <a:t> </a:t>
            </a:r>
            <a:r>
              <a:rPr lang="it-IT" dirty="0" err="1"/>
              <a:t>rigorous</a:t>
            </a:r>
            <a:r>
              <a:rPr lang="it-IT" dirty="0"/>
              <a:t>, </a:t>
            </a:r>
            <a:r>
              <a:rPr lang="it-IT" dirty="0" err="1"/>
              <a:t>scientific</a:t>
            </a:r>
            <a:r>
              <a:rPr lang="it-IT" dirty="0"/>
              <a:t> </a:t>
            </a:r>
            <a:r>
              <a:rPr lang="it-IT" dirty="0" err="1"/>
              <a:t>transparency</a:t>
            </a:r>
            <a:r>
              <a:rPr lang="it-IT" dirty="0"/>
              <a:t> (p. 5-6 Sevilla </a:t>
            </a:r>
            <a:r>
              <a:rPr lang="it-IT" dirty="0" err="1"/>
              <a:t>Principles</a:t>
            </a:r>
            <a:r>
              <a:rPr lang="it-IT" dirty="0"/>
              <a:t>)</a:t>
            </a:r>
            <a:endParaRPr lang="it-IT" b="1" dirty="0"/>
          </a:p>
          <a:p>
            <a:pPr marL="357188" lvl="1" indent="-357188"/>
            <a:r>
              <a:rPr lang="it-IT" sz="2000" b="1" dirty="0"/>
              <a:t>5. </a:t>
            </a:r>
            <a:r>
              <a:rPr lang="it-IT" sz="2000" b="1" dirty="0" err="1"/>
              <a:t>PoNR</a:t>
            </a:r>
            <a:r>
              <a:rPr lang="it-IT" sz="2000" b="1" dirty="0"/>
              <a:t>: 29/06/2022! </a:t>
            </a:r>
          </a:p>
        </p:txBody>
      </p:sp>
    </p:spTree>
    <p:extLst>
      <p:ext uri="{BB962C8B-B14F-4D97-AF65-F5344CB8AC3E}">
        <p14:creationId xmlns:p14="http://schemas.microsoft.com/office/powerpoint/2010/main" val="3454572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10000"/>
          </a:bodyPr>
          <a:lstStyle/>
          <a:p>
            <a:r>
              <a:rPr lang="it-IT" b="1" dirty="0"/>
              <a:t>6. GAP: </a:t>
            </a:r>
            <a:r>
              <a:rPr lang="it-IT" dirty="0" err="1"/>
              <a:t>between</a:t>
            </a:r>
            <a:r>
              <a:rPr lang="it-IT" dirty="0"/>
              <a:t> users-</a:t>
            </a:r>
            <a:r>
              <a:rPr lang="it-IT" dirty="0" err="1"/>
              <a:t>technologies</a:t>
            </a:r>
            <a:r>
              <a:rPr lang="it-IT" dirty="0"/>
              <a:t>-CH </a:t>
            </a:r>
            <a:r>
              <a:rPr lang="it-IT" dirty="0" err="1"/>
              <a:t>contents</a:t>
            </a:r>
            <a:endParaRPr lang="it-IT" dirty="0"/>
          </a:p>
          <a:p>
            <a:pPr lvl="1"/>
            <a:r>
              <a:rPr lang="it-IT" dirty="0" err="1"/>
              <a:t>Filled</a:t>
            </a:r>
            <a:r>
              <a:rPr lang="it-IT" dirty="0"/>
              <a:t> by </a:t>
            </a:r>
            <a:r>
              <a:rPr lang="it-IT" dirty="0" err="1"/>
              <a:t>using</a:t>
            </a:r>
            <a:r>
              <a:rPr lang="it-IT" dirty="0"/>
              <a:t> Guide </a:t>
            </a:r>
            <a:r>
              <a:rPr lang="it-IT" dirty="0" err="1"/>
              <a:t>archetype</a:t>
            </a:r>
            <a:endParaRPr lang="it-IT" dirty="0"/>
          </a:p>
          <a:p>
            <a:r>
              <a:rPr lang="it-IT" b="1" dirty="0"/>
              <a:t>7. ENGAGEMENT</a:t>
            </a:r>
            <a:r>
              <a:rPr lang="it-IT" dirty="0"/>
              <a:t>: to </a:t>
            </a:r>
            <a:r>
              <a:rPr lang="it-IT" dirty="0" err="1"/>
              <a:t>attract</a:t>
            </a:r>
            <a:r>
              <a:rPr lang="it-IT" dirty="0"/>
              <a:t> </a:t>
            </a:r>
            <a:r>
              <a:rPr lang="it-IT" dirty="0" err="1"/>
              <a:t>attention</a:t>
            </a:r>
            <a:r>
              <a:rPr lang="it-IT" dirty="0"/>
              <a:t>, </a:t>
            </a:r>
            <a:r>
              <a:rPr lang="it-IT" dirty="0" err="1"/>
              <a:t>increase</a:t>
            </a:r>
            <a:r>
              <a:rPr lang="it-IT" dirty="0"/>
              <a:t> </a:t>
            </a:r>
            <a:r>
              <a:rPr lang="it-IT" dirty="0" err="1"/>
              <a:t>reflection</a:t>
            </a:r>
            <a:r>
              <a:rPr lang="it-IT" dirty="0"/>
              <a:t>, </a:t>
            </a:r>
            <a:r>
              <a:rPr lang="it-IT" dirty="0" err="1"/>
              <a:t>stitimulate</a:t>
            </a:r>
            <a:r>
              <a:rPr lang="it-IT" dirty="0"/>
              <a:t> new </a:t>
            </a:r>
            <a:r>
              <a:rPr lang="it-IT" dirty="0" err="1"/>
              <a:t>toughts</a:t>
            </a:r>
            <a:endParaRPr lang="it-IT" dirty="0"/>
          </a:p>
          <a:p>
            <a:pPr lvl="1"/>
            <a:r>
              <a:rPr lang="it-IT" dirty="0"/>
              <a:t>Use of personal/</a:t>
            </a:r>
            <a:r>
              <a:rPr lang="it-IT" dirty="0" err="1"/>
              <a:t>familiar</a:t>
            </a:r>
            <a:r>
              <a:rPr lang="it-IT" dirty="0"/>
              <a:t>/</a:t>
            </a:r>
            <a:r>
              <a:rPr lang="it-IT" dirty="0" err="1"/>
              <a:t>popular</a:t>
            </a:r>
            <a:endParaRPr lang="it-IT" dirty="0"/>
          </a:p>
          <a:p>
            <a:pPr lvl="1"/>
            <a:r>
              <a:rPr lang="it-IT" dirty="0" err="1"/>
              <a:t>Playful</a:t>
            </a:r>
            <a:r>
              <a:rPr lang="it-IT" dirty="0"/>
              <a:t> dynamics</a:t>
            </a:r>
          </a:p>
          <a:p>
            <a:r>
              <a:rPr lang="it-IT" b="1" dirty="0"/>
              <a:t>8. GENESIS: </a:t>
            </a:r>
          </a:p>
          <a:p>
            <a:pPr lvl="1"/>
            <a:r>
              <a:rPr lang="it-IT" b="1" dirty="0"/>
              <a:t>GOAL</a:t>
            </a:r>
            <a:r>
              <a:rPr lang="it-IT" dirty="0"/>
              <a:t>: </a:t>
            </a:r>
            <a:r>
              <a:rPr lang="it-IT" dirty="0" err="1"/>
              <a:t>increase</a:t>
            </a:r>
            <a:r>
              <a:rPr lang="it-IT" dirty="0"/>
              <a:t> </a:t>
            </a:r>
            <a:r>
              <a:rPr lang="it-IT" dirty="0" err="1"/>
              <a:t>outreach</a:t>
            </a:r>
            <a:endParaRPr lang="it-IT" dirty="0"/>
          </a:p>
          <a:p>
            <a:pPr lvl="1"/>
            <a:r>
              <a:rPr lang="it-IT" b="1" dirty="0"/>
              <a:t>TARGET: </a:t>
            </a:r>
            <a:r>
              <a:rPr lang="it-IT" dirty="0" err="1"/>
              <a:t>animals</a:t>
            </a:r>
            <a:r>
              <a:rPr lang="it-IT" dirty="0"/>
              <a:t>’ lovers</a:t>
            </a:r>
          </a:p>
          <a:p>
            <a:r>
              <a:rPr lang="it-IT" b="1" dirty="0"/>
              <a:t>9. DURATION:</a:t>
            </a:r>
            <a:r>
              <a:rPr lang="it-IT" dirty="0"/>
              <a:t> short to </a:t>
            </a:r>
            <a:r>
              <a:rPr lang="it-IT" dirty="0" err="1"/>
              <a:t>allow</a:t>
            </a:r>
            <a:r>
              <a:rPr lang="it-IT" dirty="0"/>
              <a:t> connection with </a:t>
            </a:r>
            <a:r>
              <a:rPr lang="it-IT" dirty="0" err="1"/>
              <a:t>collection</a:t>
            </a:r>
            <a:r>
              <a:rPr lang="it-IT" dirty="0"/>
              <a:t> and </a:t>
            </a:r>
            <a:r>
              <a:rPr lang="it-IT" dirty="0" err="1"/>
              <a:t>contents</a:t>
            </a:r>
            <a:r>
              <a:rPr lang="it-IT" dirty="0"/>
              <a:t>, </a:t>
            </a:r>
            <a:r>
              <a:rPr lang="it-IT" dirty="0" err="1"/>
              <a:t>but</a:t>
            </a:r>
            <a:r>
              <a:rPr lang="it-IT" dirty="0"/>
              <a:t> </a:t>
            </a:r>
            <a:r>
              <a:rPr lang="it-IT" dirty="0" err="1"/>
              <a:t>longer</a:t>
            </a:r>
            <a:r>
              <a:rPr lang="it-IT" dirty="0"/>
              <a:t> </a:t>
            </a:r>
            <a:r>
              <a:rPr lang="it-IT" dirty="0" err="1"/>
              <a:t>if</a:t>
            </a:r>
            <a:r>
              <a:rPr lang="it-IT" dirty="0"/>
              <a:t> </a:t>
            </a:r>
            <a:r>
              <a:rPr lang="it-IT" dirty="0" err="1"/>
              <a:t>using</a:t>
            </a:r>
            <a:r>
              <a:rPr lang="it-IT" dirty="0"/>
              <a:t> </a:t>
            </a:r>
            <a:r>
              <a:rPr lang="it-IT" dirty="0" err="1"/>
              <a:t>further</a:t>
            </a:r>
            <a:r>
              <a:rPr lang="it-IT" dirty="0"/>
              <a:t> activities</a:t>
            </a:r>
          </a:p>
          <a:p>
            <a:r>
              <a:rPr lang="it-IT" b="1" dirty="0"/>
              <a:t>10. DISSEMINATION:</a:t>
            </a:r>
          </a:p>
          <a:p>
            <a:pPr lvl="1"/>
            <a:r>
              <a:rPr lang="it-IT" dirty="0" err="1"/>
              <a:t>Dissemination</a:t>
            </a:r>
            <a:r>
              <a:rPr lang="it-IT" dirty="0"/>
              <a:t> plan: by IG and social</a:t>
            </a:r>
          </a:p>
          <a:p>
            <a:pPr lvl="1"/>
            <a:r>
              <a:rPr lang="it-IT" dirty="0"/>
              <a:t>Evaluation plan: users </a:t>
            </a:r>
            <a:r>
              <a:rPr lang="it-IT" dirty="0" err="1"/>
              <a:t>will</a:t>
            </a:r>
            <a:r>
              <a:rPr lang="it-IT" dirty="0"/>
              <a:t> be </a:t>
            </a:r>
            <a:r>
              <a:rPr lang="it-IT" dirty="0" err="1"/>
              <a:t>asked</a:t>
            </a:r>
            <a:r>
              <a:rPr lang="it-IT" dirty="0"/>
              <a:t> to </a:t>
            </a:r>
            <a:r>
              <a:rPr lang="it-IT" dirty="0" err="1"/>
              <a:t>assess</a:t>
            </a:r>
            <a:r>
              <a:rPr lang="it-IT" dirty="0"/>
              <a:t> the Interactive Application</a:t>
            </a:r>
          </a:p>
          <a:p>
            <a:endParaRPr lang="it-IT" b="1" dirty="0"/>
          </a:p>
          <a:p>
            <a:pPr lvl="1"/>
            <a:endParaRPr lang="it-IT" dirty="0"/>
          </a:p>
          <a:p>
            <a:pPr lvl="1"/>
            <a:endParaRPr lang="it-IT" dirty="0"/>
          </a:p>
        </p:txBody>
      </p:sp>
    </p:spTree>
    <p:extLst>
      <p:ext uri="{BB962C8B-B14F-4D97-AF65-F5344CB8AC3E}">
        <p14:creationId xmlns:p14="http://schemas.microsoft.com/office/powerpoint/2010/main" val="478539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8" name="Segnaposto contenuto 2">
            <a:extLst>
              <a:ext uri="{FF2B5EF4-FFF2-40B4-BE49-F238E27FC236}">
                <a16:creationId xmlns:a16="http://schemas.microsoft.com/office/drawing/2014/main" id="{AB6E16F1-DB0D-AAB8-381F-441FB917546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
        <p:nvSpPr>
          <p:cNvPr id="11" name="Rettangolo con angoli arrotondati 10">
            <a:extLst>
              <a:ext uri="{FF2B5EF4-FFF2-40B4-BE49-F238E27FC236}">
                <a16:creationId xmlns:a16="http://schemas.microsoft.com/office/drawing/2014/main" id="{106E6F10-F45D-4E27-8B2A-ABB159FA477A}"/>
              </a:ext>
            </a:extLst>
          </p:cNvPr>
          <p:cNvSpPr/>
          <p:nvPr/>
        </p:nvSpPr>
        <p:spPr>
          <a:xfrm>
            <a:off x="6199984" y="3165487"/>
            <a:ext cx="3267402" cy="2298032"/>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7C173F19-604F-74F1-A9A7-26847DBD0395}"/>
              </a:ext>
            </a:extLst>
          </p:cNvPr>
          <p:cNvSpPr txBox="1">
            <a:spLocks/>
          </p:cNvSpPr>
          <p:nvPr/>
        </p:nvSpPr>
        <p:spPr>
          <a:xfrm>
            <a:off x="797008" y="80675"/>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digital </a:t>
            </a:r>
            <a:r>
              <a:rPr lang="it-IT" sz="2000" dirty="0" err="1">
                <a:solidFill>
                  <a:srgbClr val="FFFFFF"/>
                </a:solidFill>
                <a:latin typeface="+mj-lt"/>
                <a:ea typeface="+mj-ea"/>
                <a:cs typeface="+mj-cs"/>
              </a:rPr>
              <a:t>version</a:t>
            </a:r>
            <a:r>
              <a:rPr lang="it-IT" sz="2000" dirty="0">
                <a:solidFill>
                  <a:srgbClr val="FFFFFF"/>
                </a:solidFill>
                <a:latin typeface="+mj-lt"/>
                <a:ea typeface="+mj-ea"/>
                <a:cs typeface="+mj-cs"/>
              </a:rPr>
              <a:t> of images in IIIF </a:t>
            </a:r>
            <a:r>
              <a:rPr lang="it-IT" sz="2000" dirty="0" err="1">
                <a:solidFill>
                  <a:srgbClr val="FFFFFF"/>
                </a:solidFill>
                <a:latin typeface="+mj-lt"/>
                <a:ea typeface="+mj-ea"/>
                <a:cs typeface="+mj-cs"/>
              </a:rPr>
              <a:t>protocol</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metadata of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with OAI-PMH</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Creation</a:t>
            </a:r>
            <a:r>
              <a:rPr lang="it-IT" sz="2000" dirty="0">
                <a:solidFill>
                  <a:srgbClr val="FFFFFF"/>
                </a:solidFill>
                <a:latin typeface="+mj-lt"/>
                <a:ea typeface="+mj-ea"/>
                <a:cs typeface="+mj-cs"/>
              </a:rPr>
              <a:t> of RDF data </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and Knowledge </a:t>
            </a:r>
            <a:r>
              <a:rPr lang="it-IT" sz="2000" dirty="0" err="1">
                <a:solidFill>
                  <a:srgbClr val="FFFFFF"/>
                </a:solidFill>
                <a:latin typeface="+mj-lt"/>
                <a:ea typeface="+mj-ea"/>
                <a:cs typeface="+mj-cs"/>
              </a:rPr>
              <a:t>graph</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visualization</a:t>
            </a:r>
            <a:r>
              <a:rPr lang="it-IT" sz="2000" dirty="0">
                <a:solidFill>
                  <a:srgbClr val="FFFFFF"/>
                </a:solidFill>
                <a:latin typeface="+mj-lt"/>
                <a:ea typeface="+mj-ea"/>
                <a:cs typeface="+mj-cs"/>
              </a:rPr>
              <a:t> and surfing</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Exporting</a:t>
            </a:r>
            <a:r>
              <a:rPr lang="it-IT" sz="2000" dirty="0">
                <a:solidFill>
                  <a:srgbClr val="FFFFFF"/>
                </a:solidFill>
                <a:latin typeface="+mj-lt"/>
                <a:ea typeface="+mj-ea"/>
                <a:cs typeface="+mj-cs"/>
              </a:rPr>
              <a:t> of VE </a:t>
            </a:r>
            <a:r>
              <a:rPr lang="it-IT" sz="2000" dirty="0" err="1">
                <a:solidFill>
                  <a:srgbClr val="FFFFFF"/>
                </a:solidFill>
                <a:latin typeface="+mj-lt"/>
                <a:ea typeface="+mj-ea"/>
                <a:cs typeface="+mj-cs"/>
              </a:rPr>
              <a:t>content</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from </a:t>
            </a:r>
            <a:r>
              <a:rPr lang="it-IT" sz="2000" dirty="0" err="1">
                <a:solidFill>
                  <a:srgbClr val="FFFFFF"/>
                </a:solidFill>
                <a:latin typeface="+mj-lt"/>
                <a:ea typeface="+mj-ea"/>
                <a:cs typeface="+mj-cs"/>
              </a:rPr>
              <a:t>Omeka</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texts/</a:t>
            </a:r>
            <a:r>
              <a:rPr lang="it-IT" sz="2000" dirty="0" err="1">
                <a:solidFill>
                  <a:srgbClr val="FFFFFF"/>
                </a:solidFill>
                <a:latin typeface="+mj-lt"/>
                <a:ea typeface="+mj-ea"/>
                <a:cs typeface="+mj-cs"/>
              </a:rPr>
              <a:t>languages</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 for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target audiences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607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a:xfrm>
            <a:off x="646111" y="452718"/>
            <a:ext cx="9404723" cy="1400530"/>
          </a:xfrm>
        </p:spPr>
        <p:txBody>
          <a:bodyPr/>
          <a:lstStyle/>
          <a:p>
            <a:r>
              <a:rPr lang="it-IT" dirty="0"/>
              <a:t>3d </a:t>
            </a:r>
            <a:r>
              <a:rPr lang="it-IT" dirty="0" err="1"/>
              <a:t>Frida’s</a:t>
            </a:r>
            <a:r>
              <a:rPr lang="it-IT" dirty="0"/>
              <a:t> room</a:t>
            </a:r>
            <a:endParaRPr lang="en-GB" dirty="0"/>
          </a:p>
        </p:txBody>
      </p:sp>
      <p:pic>
        <p:nvPicPr>
          <p:cNvPr id="5122" name="Picture 2">
            <a:hlinkClick r:id="rId3"/>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4371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
        <p:nvSpPr>
          <p:cNvPr id="7" name="Rettangolo con angoli arrotondati 6">
            <a:extLst>
              <a:ext uri="{FF2B5EF4-FFF2-40B4-BE49-F238E27FC236}">
                <a16:creationId xmlns:a16="http://schemas.microsoft.com/office/drawing/2014/main" id="{ED185760-4A09-DE4C-E210-0AE8F59DBCD7}"/>
              </a:ext>
            </a:extLst>
          </p:cNvPr>
          <p:cNvSpPr/>
          <p:nvPr/>
        </p:nvSpPr>
        <p:spPr>
          <a:xfrm>
            <a:off x="9548618" y="1463040"/>
            <a:ext cx="2414442" cy="4785360"/>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INTERACTION</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User capability of </a:t>
            </a:r>
            <a:r>
              <a:rPr lang="it-IT" sz="1600" dirty="0" err="1">
                <a:solidFill>
                  <a:schemeClr val="tx1">
                    <a:lumMod val="75000"/>
                    <a:lumOff val="25000"/>
                  </a:schemeClr>
                </a:solidFill>
              </a:rPr>
              <a:t>modifying</a:t>
            </a:r>
            <a:r>
              <a:rPr lang="it-IT" sz="1600" dirty="0">
                <a:solidFill>
                  <a:schemeClr val="tx1">
                    <a:lumMod val="75000"/>
                    <a:lumOff val="25000"/>
                  </a:schemeClr>
                </a:solidFill>
              </a:rPr>
              <a:t> the </a:t>
            </a:r>
            <a:r>
              <a:rPr lang="it-IT" sz="1600" dirty="0" err="1">
                <a:solidFill>
                  <a:schemeClr val="tx1">
                    <a:lumMod val="75000"/>
                    <a:lumOff val="25000"/>
                  </a:schemeClr>
                </a:solidFill>
              </a:rPr>
              <a:t>evironment</a:t>
            </a:r>
            <a:r>
              <a:rPr lang="it-IT" sz="1600" dirty="0">
                <a:solidFill>
                  <a:schemeClr val="tx1">
                    <a:lumMod val="75000"/>
                    <a:lumOff val="25000"/>
                  </a:schemeClr>
                </a:solidFill>
              </a:rPr>
              <a:t> and </a:t>
            </a:r>
            <a:r>
              <a:rPr lang="it-IT" sz="1600" dirty="0" err="1">
                <a:solidFill>
                  <a:schemeClr val="tx1">
                    <a:lumMod val="75000"/>
                    <a:lumOff val="25000"/>
                  </a:schemeClr>
                </a:solidFill>
              </a:rPr>
              <a:t>receiving</a:t>
            </a:r>
            <a:r>
              <a:rPr lang="it-IT" sz="1600" dirty="0">
                <a:solidFill>
                  <a:schemeClr val="tx1">
                    <a:lumMod val="75000"/>
                    <a:lumOff val="25000"/>
                  </a:schemeClr>
                </a:solidFill>
              </a:rPr>
              <a:t> a feedback from </a:t>
            </a:r>
            <a:r>
              <a:rPr lang="it-IT" sz="1600" dirty="0" err="1">
                <a:solidFill>
                  <a:schemeClr val="tx1">
                    <a:lumMod val="75000"/>
                    <a:lumOff val="25000"/>
                  </a:schemeClr>
                </a:solidFill>
              </a:rPr>
              <a:t>their</a:t>
            </a:r>
            <a:r>
              <a:rPr lang="it-IT" sz="1600" dirty="0">
                <a:solidFill>
                  <a:schemeClr val="tx1">
                    <a:lumMod val="75000"/>
                    <a:lumOff val="25000"/>
                  </a:schemeClr>
                </a:solidFill>
              </a:rPr>
              <a:t> actions, </a:t>
            </a:r>
            <a:r>
              <a:rPr lang="it-IT" sz="1600" b="1" dirty="0">
                <a:solidFill>
                  <a:schemeClr val="tx1">
                    <a:lumMod val="75000"/>
                    <a:lumOff val="25000"/>
                  </a:schemeClr>
                </a:solidFill>
              </a:rPr>
              <a:t>key </a:t>
            </a:r>
            <a:r>
              <a:rPr lang="it-IT" sz="1600" b="1" dirty="0" err="1">
                <a:solidFill>
                  <a:schemeClr val="tx1">
                    <a:lumMod val="75000"/>
                    <a:lumOff val="25000"/>
                  </a:schemeClr>
                </a:solidFill>
              </a:rPr>
              <a:t>element</a:t>
            </a:r>
            <a:r>
              <a:rPr lang="it-IT" sz="1600" dirty="0">
                <a:solidFill>
                  <a:schemeClr val="tx1">
                    <a:lumMod val="75000"/>
                    <a:lumOff val="25000"/>
                  </a:schemeClr>
                </a:solidFill>
              </a:rPr>
              <a:t>, </a:t>
            </a:r>
            <a:r>
              <a:rPr lang="it-IT" sz="1600" dirty="0" err="1">
                <a:solidFill>
                  <a:schemeClr val="tx1">
                    <a:lumMod val="75000"/>
                    <a:lumOff val="25000"/>
                  </a:schemeClr>
                </a:solidFill>
              </a:rPr>
              <a:t>togheter</a:t>
            </a:r>
            <a:r>
              <a:rPr lang="it-IT" sz="1600" dirty="0">
                <a:solidFill>
                  <a:schemeClr val="tx1">
                    <a:lumMod val="75000"/>
                    <a:lumOff val="25000"/>
                  </a:schemeClr>
                </a:solidFill>
              </a:rPr>
              <a:t> with</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IMMERSIVITY</a:t>
            </a:r>
          </a:p>
          <a:p>
            <a:pPr>
              <a:buClr>
                <a:schemeClr val="tx1"/>
              </a:buClr>
              <a:buSzPct val="100000"/>
            </a:pPr>
            <a:r>
              <a:rPr lang="it-IT" sz="1600" dirty="0">
                <a:solidFill>
                  <a:schemeClr val="tx1">
                    <a:lumMod val="75000"/>
                    <a:lumOff val="25000"/>
                  </a:schemeClr>
                </a:solidFill>
              </a:rPr>
              <a:t>to </a:t>
            </a:r>
            <a:r>
              <a:rPr lang="it-IT" sz="1600" b="1" dirty="0" err="1">
                <a:solidFill>
                  <a:schemeClr val="tx1">
                    <a:lumMod val="75000"/>
                    <a:lumOff val="25000"/>
                  </a:schemeClr>
                </a:solidFill>
              </a:rPr>
              <a:t>realize</a:t>
            </a:r>
            <a:r>
              <a:rPr lang="it-IT" sz="1600" b="1" dirty="0">
                <a:solidFill>
                  <a:schemeClr val="tx1">
                    <a:lumMod val="75000"/>
                    <a:lumOff val="25000"/>
                  </a:schemeClr>
                </a:solidFill>
              </a:rPr>
              <a:t> </a:t>
            </a:r>
            <a:r>
              <a:rPr lang="it-IT" sz="1600" b="1" dirty="0" err="1">
                <a:solidFill>
                  <a:schemeClr val="tx1">
                    <a:lumMod val="75000"/>
                    <a:lumOff val="25000"/>
                  </a:schemeClr>
                </a:solidFill>
              </a:rPr>
              <a:t>presence</a:t>
            </a:r>
            <a:r>
              <a:rPr lang="it-IT" sz="1600" dirty="0">
                <a:solidFill>
                  <a:schemeClr val="tx1">
                    <a:lumMod val="75000"/>
                    <a:lumOff val="25000"/>
                  </a:schemeClr>
                </a:solidFill>
              </a:rPr>
              <a:t> – </a:t>
            </a:r>
            <a:r>
              <a:rPr lang="it-IT" sz="1600" dirty="0" err="1">
                <a:solidFill>
                  <a:schemeClr val="tx1">
                    <a:lumMod val="75000"/>
                    <a:lumOff val="25000"/>
                  </a:schemeClr>
                </a:solidFill>
              </a:rPr>
              <a:t>belief</a:t>
            </a:r>
            <a:r>
              <a:rPr lang="it-IT" sz="1600" dirty="0">
                <a:solidFill>
                  <a:schemeClr val="tx1">
                    <a:lumMod val="75000"/>
                    <a:lumOff val="25000"/>
                  </a:schemeClr>
                </a:solidFill>
              </a:rPr>
              <a:t> of </a:t>
            </a:r>
            <a:r>
              <a:rPr lang="it-IT" sz="1600" dirty="0" err="1">
                <a:solidFill>
                  <a:schemeClr val="tx1">
                    <a:lumMod val="75000"/>
                    <a:lumOff val="25000"/>
                  </a:schemeClr>
                </a:solidFill>
              </a:rPr>
              <a:t>actually</a:t>
            </a:r>
            <a:r>
              <a:rPr lang="it-IT" sz="1600" dirty="0">
                <a:solidFill>
                  <a:schemeClr val="tx1">
                    <a:lumMod val="75000"/>
                    <a:lumOff val="25000"/>
                  </a:schemeClr>
                </a:solidFill>
              </a:rPr>
              <a:t> </a:t>
            </a:r>
            <a:r>
              <a:rPr lang="it-IT" sz="1600" dirty="0" err="1">
                <a:solidFill>
                  <a:schemeClr val="tx1">
                    <a:lumMod val="75000"/>
                    <a:lumOff val="25000"/>
                  </a:schemeClr>
                </a:solidFill>
              </a:rPr>
              <a:t>being</a:t>
            </a:r>
            <a:r>
              <a:rPr lang="it-IT" sz="1600" dirty="0">
                <a:solidFill>
                  <a:schemeClr val="tx1">
                    <a:lumMod val="75000"/>
                    <a:lumOff val="25000"/>
                  </a:schemeClr>
                </a:solidFill>
              </a:rPr>
              <a:t> – in a </a:t>
            </a:r>
          </a:p>
          <a:p>
            <a:pPr>
              <a:buClr>
                <a:schemeClr val="tx1"/>
              </a:buClr>
              <a:buSzPct val="100000"/>
            </a:pPr>
            <a:endParaRPr lang="it-IT" sz="1600" dirty="0">
              <a:solidFill>
                <a:schemeClr val="tx1">
                  <a:lumMod val="75000"/>
                  <a:lumOff val="25000"/>
                </a:schemeClr>
              </a:solidFill>
            </a:endParaRPr>
          </a:p>
          <a:p>
            <a:pPr>
              <a:buClr>
                <a:schemeClr val="tx1"/>
              </a:buClr>
              <a:buSzPct val="100000"/>
            </a:pPr>
            <a:r>
              <a:rPr lang="it-IT" sz="1600" b="1" dirty="0">
                <a:solidFill>
                  <a:schemeClr val="tx1">
                    <a:lumMod val="75000"/>
                    <a:lumOff val="25000"/>
                  </a:schemeClr>
                </a:solidFill>
              </a:rPr>
              <a:t>VIRTUAL SPACE</a:t>
            </a:r>
          </a:p>
          <a:p>
            <a:pPr>
              <a:buClr>
                <a:schemeClr val="tx1"/>
              </a:buClr>
              <a:buSzPct val="100000"/>
            </a:pPr>
            <a:r>
              <a:rPr lang="it-IT" sz="1600" b="1" dirty="0">
                <a:solidFill>
                  <a:schemeClr val="tx1">
                    <a:lumMod val="75000"/>
                    <a:lumOff val="25000"/>
                  </a:schemeClr>
                </a:solidFill>
              </a:rPr>
              <a:t>EXPERIENCE</a:t>
            </a:r>
          </a:p>
        </p:txBody>
      </p:sp>
      <p:sp>
        <p:nvSpPr>
          <p:cNvPr id="8" name="Segnaposto contenuto 2">
            <a:extLst>
              <a:ext uri="{FF2B5EF4-FFF2-40B4-BE49-F238E27FC236}">
                <a16:creationId xmlns:a16="http://schemas.microsoft.com/office/drawing/2014/main" id="{2BFA711E-7CC3-1854-16D3-DA0BC9AD2EC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10" name="Rettangolo con angoli arrotondati 9">
            <a:extLst>
              <a:ext uri="{FF2B5EF4-FFF2-40B4-BE49-F238E27FC236}">
                <a16:creationId xmlns:a16="http://schemas.microsoft.com/office/drawing/2014/main" id="{48BA5F4C-C6BD-1E14-31C3-A5916E8AB3CE}"/>
              </a:ext>
            </a:extLst>
          </p:cNvPr>
          <p:cNvSpPr/>
          <p:nvPr/>
        </p:nvSpPr>
        <p:spPr>
          <a:xfrm>
            <a:off x="843712" y="4803493"/>
            <a:ext cx="3774587"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r>
              <a:rPr lang="it-IT" sz="1200" b="1" dirty="0">
                <a:solidFill>
                  <a:schemeClr val="tx1">
                    <a:lumMod val="75000"/>
                    <a:lumOff val="25000"/>
                  </a:schemeClr>
                </a:solidFill>
              </a:rPr>
              <a:t>/Rendering</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r>
              <a:rPr lang="it-IT" sz="1600" b="1" dirty="0" err="1">
                <a:solidFill>
                  <a:schemeClr val="tx1">
                    <a:lumMod val="75000"/>
                    <a:lumOff val="25000"/>
                  </a:schemeClr>
                </a:solidFill>
              </a:rPr>
              <a:t>Obj</a:t>
            </a:r>
            <a:endParaRPr lang="it-IT" sz="16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Blender, </a:t>
            </a:r>
            <a:r>
              <a:rPr lang="it-IT" sz="1600" b="1" dirty="0" err="1">
                <a:solidFill>
                  <a:schemeClr val="tx1">
                    <a:lumMod val="75000"/>
                    <a:lumOff val="25000"/>
                  </a:schemeClr>
                </a:solidFill>
              </a:rPr>
              <a:t>Sketchfab</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100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fade">
                                      <p:cBhvr>
                                        <p:cTn id="44" dur="500"/>
                                        <p:tgtEl>
                                          <p:spTgt spid="10">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fade">
                                      <p:cBhvr>
                                        <p:cTn id="47" dur="500"/>
                                        <p:tgtEl>
                                          <p:spTgt spid="10">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3" end="3"/>
                                            </p:txEl>
                                          </p:spTgt>
                                        </p:tgtEl>
                                        <p:attrNameLst>
                                          <p:attrName>style.visibility</p:attrName>
                                        </p:attrNameLst>
                                      </p:cBhvr>
                                      <p:to>
                                        <p:strVal val="visible"/>
                                      </p:to>
                                    </p:set>
                                    <p:animEffect transition="in" filter="fade">
                                      <p:cBhvr>
                                        <p:cTn id="5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2949</TotalTime>
  <Words>5661</Words>
  <Application>Microsoft Office PowerPoint</Application>
  <PresentationFormat>Widescreen</PresentationFormat>
  <Paragraphs>675</Paragraphs>
  <Slides>58</Slides>
  <Notes>32</Notes>
  <HiddenSlides>6</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58</vt:i4>
      </vt:variant>
    </vt:vector>
  </HeadingPairs>
  <TitlesOfParts>
    <vt:vector size="69" baseType="lpstr">
      <vt:lpstr>Arial</vt:lpstr>
      <vt:lpstr>Arial</vt:lpstr>
      <vt:lpstr>Calibri</vt:lpstr>
      <vt:lpstr>Century Gothic</vt:lpstr>
      <vt:lpstr>Courier New</vt:lpstr>
      <vt:lpstr>Helvetica Nueue</vt:lpstr>
      <vt:lpstr>NimbusRomNo9L-Regu</vt:lpstr>
      <vt:lpstr>Poppins</vt:lpstr>
      <vt:lpstr>Segoe UI</vt:lpstr>
      <vt:lpstr>Wingdings 3</vt:lpstr>
      <vt:lpstr>Ione</vt:lpstr>
      <vt:lpstr>WANTED!</vt:lpstr>
      <vt:lpstr>Team roles</vt:lpstr>
      <vt:lpstr>WANTED!</vt:lpstr>
      <vt:lpstr>WANTED! Alive or alive</vt:lpstr>
      <vt:lpstr>WANTED! </vt:lpstr>
      <vt:lpstr>In Art – The exhibit</vt:lpstr>
      <vt:lpstr>In Art – The exhibit</vt:lpstr>
      <vt:lpstr>In Art – The exhibit</vt:lpstr>
      <vt:lpstr>3d Frida’s room</vt:lpstr>
      <vt:lpstr>3d Frida’s room</vt:lpstr>
      <vt:lpstr>Choose your Guide!</vt:lpstr>
      <vt:lpstr>Presentazione standard di PowerPoint</vt:lpstr>
      <vt:lpstr>Presentazione standard di PowerPoint</vt:lpstr>
      <vt:lpstr>Evaluation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Navigate the website https://enri-ca.github.io/WANTED/ </vt:lpstr>
      <vt:lpstr>Presentazione standard di PowerPoint</vt:lpstr>
      <vt:lpstr>Preliminary data – Textual analysis</vt:lpstr>
      <vt:lpstr>Preliminary data - Visual analysis</vt:lpstr>
      <vt:lpstr>Ref. institution 1: memorial cultural institutions</vt:lpstr>
      <vt:lpstr>Ref. institution 2: human-pet relation cultural institutions</vt:lpstr>
      <vt:lpstr>Presentazione standard di PowerPoint</vt:lpstr>
      <vt:lpstr>Presentazione standard di PowerPoint</vt:lpstr>
      <vt:lpstr>Ref. institution 3: museological approach</vt:lpstr>
      <vt:lpstr>Physical museum 0 – Intro</vt:lpstr>
      <vt:lpstr>Physical museum – KattenKabinet 1 – Define context</vt:lpstr>
      <vt:lpstr>Physical museum – KattenKabinet 2 – Define Institutional goals</vt:lpstr>
      <vt:lpstr>Physical museum – KattenKabinet 3 – Create design brief</vt:lpstr>
      <vt:lpstr>Physical museum – KattenKabinet 3 – IA design brief «3d print your pet application»</vt:lpstr>
      <vt:lpstr>Disrupt design with PACT framework</vt:lpstr>
      <vt:lpstr>Virtual Exhibition 1 – Define context</vt:lpstr>
      <vt:lpstr>Virtual Exhibition  2 – Define Institutional goals</vt:lpstr>
      <vt:lpstr>Virtual Exhibition  3 – Create design brief</vt:lpstr>
      <vt:lpstr>Virtual Exhibition 3 – IA design brief «Choose your guide app»</vt:lpstr>
      <vt:lpstr>Museological approach</vt:lpstr>
      <vt:lpstr>IA classification</vt:lpstr>
      <vt:lpstr>PACT </vt:lpstr>
      <vt:lpstr>Presentazione standard di PowerPoint</vt:lpstr>
      <vt:lpstr>PACT People: Personas</vt:lpstr>
      <vt:lpstr>PACT Activities</vt:lpstr>
      <vt:lpstr>PACT Context</vt:lpstr>
      <vt:lpstr>PACT Technologies</vt:lpstr>
      <vt:lpstr>Scenarios</vt:lpstr>
      <vt:lpstr>WHAT IF..?</vt:lpstr>
      <vt:lpstr>Cognitive focus</vt:lpstr>
      <vt:lpstr>Cognitive focus chosen</vt:lpstr>
      <vt:lpstr>Goals</vt:lpstr>
      <vt:lpstr>Requirements and foreseen workflow</vt:lpstr>
      <vt:lpstr>Further development and maintenance issues </vt:lpstr>
      <vt:lpstr>Envisionment techniques used </vt:lpstr>
      <vt:lpstr>TO RECAP 10 golden rules</vt:lpstr>
      <vt:lpstr>10 golden rules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Enrica Zani</cp:lastModifiedBy>
  <cp:revision>53</cp:revision>
  <dcterms:created xsi:type="dcterms:W3CDTF">2022-07-05T05:01:34Z</dcterms:created>
  <dcterms:modified xsi:type="dcterms:W3CDTF">2022-07-13T20:04:12Z</dcterms:modified>
</cp:coreProperties>
</file>